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66" r:id="rId3"/>
    <p:sldId id="257" r:id="rId4"/>
    <p:sldId id="258" r:id="rId5"/>
    <p:sldId id="259" r:id="rId6"/>
    <p:sldId id="260" r:id="rId7"/>
    <p:sldId id="261" r:id="rId8"/>
    <p:sldId id="262" r:id="rId9"/>
    <p:sldId id="263" r:id="rId10"/>
    <p:sldId id="264" r:id="rId11"/>
    <p:sldId id="269" r:id="rId12"/>
    <p:sldId id="268" r:id="rId13"/>
    <p:sldId id="270" r:id="rId14"/>
    <p:sldId id="271" r:id="rId15"/>
    <p:sldId id="272" r:id="rId16"/>
    <p:sldId id="26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11883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60966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3190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3527967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3990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151224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18895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112339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346282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6340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708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110063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5378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90949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36053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758F8-D61D-4C27-8317-F09DC0EAEC27}" type="datetimeFigureOut">
              <a:rPr lang="en-GB" smtClean="0"/>
              <a:t>11/11/2025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0711C0-6466-49C3-8E89-0117ACD82D1A}" type="slidenum">
              <a:rPr lang="en-GB" smtClean="0"/>
              <a:t>‹#›</a:t>
            </a:fld>
            <a:endParaRPr lang="en-GB" dirty="0"/>
          </a:p>
        </p:txBody>
      </p:sp>
    </p:spTree>
    <p:extLst>
      <p:ext uri="{BB962C8B-B14F-4D97-AF65-F5344CB8AC3E}">
        <p14:creationId xmlns:p14="http://schemas.microsoft.com/office/powerpoint/2010/main" val="295035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4758F8-D61D-4C27-8317-F09DC0EAEC27}" type="datetimeFigureOut">
              <a:rPr lang="en-GB" smtClean="0"/>
              <a:t>11/11/2025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0711C0-6466-49C3-8E89-0117ACD82D1A}" type="slidenum">
              <a:rPr lang="en-GB" smtClean="0"/>
              <a:t>‹#›</a:t>
            </a:fld>
            <a:endParaRPr lang="en-GB" dirty="0"/>
          </a:p>
        </p:txBody>
      </p:sp>
    </p:spTree>
    <p:extLst>
      <p:ext uri="{BB962C8B-B14F-4D97-AF65-F5344CB8AC3E}">
        <p14:creationId xmlns:p14="http://schemas.microsoft.com/office/powerpoint/2010/main" val="318181375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rcs.org.z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tore.sabs.co.z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9384"/>
            <a:ext cx="8004048" cy="3310128"/>
          </a:xfrm>
        </p:spPr>
        <p:txBody>
          <a:bodyPr>
            <a:normAutofit fontScale="90000"/>
          </a:bodyPr>
          <a:lstStyle/>
          <a:p>
            <a:pPr algn="l"/>
            <a:r>
              <a:rPr lang="en-US" b="1" dirty="0" smtClean="0"/>
              <a:t>All you need to know about the NRCS levy</a:t>
            </a:r>
            <a:br>
              <a:rPr lang="en-US" b="1" dirty="0" smtClean="0"/>
            </a:br>
            <a:r>
              <a:rPr lang="en-US" b="1" dirty="0" smtClean="0"/>
              <a:t/>
            </a:r>
            <a:br>
              <a:rPr lang="en-US" b="1" dirty="0" smtClean="0"/>
            </a:br>
            <a:r>
              <a:rPr lang="en-US" b="1" dirty="0" smtClean="0"/>
              <a:t>Cost , Categories, Registration, Data Submission and more</a:t>
            </a:r>
            <a:endParaRPr lang="en-GB" b="1" dirty="0"/>
          </a:p>
        </p:txBody>
      </p:sp>
      <p:sp>
        <p:nvSpPr>
          <p:cNvPr id="3" name="Subtitle 2"/>
          <p:cNvSpPr>
            <a:spLocks noGrp="1"/>
          </p:cNvSpPr>
          <p:nvPr>
            <p:ph type="subTitle" idx="1"/>
          </p:nvPr>
        </p:nvSpPr>
        <p:spPr>
          <a:xfrm>
            <a:off x="1524000" y="5349240"/>
            <a:ext cx="9144000" cy="987552"/>
          </a:xfrm>
        </p:spPr>
        <p:txBody>
          <a:bodyPr>
            <a:normAutofit/>
          </a:bodyPr>
          <a:lstStyle/>
          <a:p>
            <a:pPr algn="l"/>
            <a:r>
              <a:rPr lang="en-US" b="1" dirty="0" smtClean="0"/>
              <a:t>November 2025</a:t>
            </a:r>
          </a:p>
          <a:p>
            <a:pPr algn="l"/>
            <a:r>
              <a:rPr lang="en-US" b="1" dirty="0" smtClean="0"/>
              <a:t>SAMPA</a:t>
            </a:r>
            <a:endParaRPr lang="en-GB" b="1" dirty="0"/>
          </a:p>
        </p:txBody>
      </p:sp>
    </p:spTree>
    <p:extLst>
      <p:ext uri="{BB962C8B-B14F-4D97-AF65-F5344CB8AC3E}">
        <p14:creationId xmlns:p14="http://schemas.microsoft.com/office/powerpoint/2010/main" val="35980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Certificate of Compliance</a:t>
            </a:r>
            <a:endParaRPr lang="en-GB" b="1" dirty="0"/>
          </a:p>
        </p:txBody>
      </p:sp>
      <p:sp>
        <p:nvSpPr>
          <p:cNvPr id="3" name="Content Placeholder 2"/>
          <p:cNvSpPr>
            <a:spLocks noGrp="1"/>
          </p:cNvSpPr>
          <p:nvPr>
            <p:ph idx="1"/>
          </p:nvPr>
        </p:nvSpPr>
        <p:spPr/>
        <p:txBody>
          <a:bodyPr/>
          <a:lstStyle/>
          <a:p>
            <a:r>
              <a:rPr lang="en-US" dirty="0" smtClean="0"/>
              <a:t>Only once a facility has been inspected, products tested and all aspects of the VC have been met will the vendor be issued with an NRCS Compliance Certificate</a:t>
            </a:r>
          </a:p>
          <a:p>
            <a:r>
              <a:rPr lang="en-US" dirty="0" smtClean="0"/>
              <a:t>Vendors holding FSSC 22 000 or other food safety certificates will  have their processes inspected including those that have HACCP certificates as per R 908</a:t>
            </a:r>
            <a:endParaRPr lang="en-GB" dirty="0"/>
          </a:p>
        </p:txBody>
      </p:sp>
    </p:spTree>
    <p:extLst>
      <p:ext uri="{BB962C8B-B14F-4D97-AF65-F5344CB8AC3E}">
        <p14:creationId xmlns:p14="http://schemas.microsoft.com/office/powerpoint/2010/main" val="235721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NRCS - How to Guide</a:t>
            </a:r>
            <a:endParaRPr lang="en-GB" b="1" dirty="0"/>
          </a:p>
        </p:txBody>
      </p:sp>
      <p:sp>
        <p:nvSpPr>
          <p:cNvPr id="3" name="Content Placeholder 2"/>
          <p:cNvSpPr>
            <a:spLocks noGrp="1"/>
          </p:cNvSpPr>
          <p:nvPr>
            <p:ph idx="1"/>
          </p:nvPr>
        </p:nvSpPr>
        <p:spPr/>
        <p:txBody>
          <a:bodyPr/>
          <a:lstStyle/>
          <a:p>
            <a:r>
              <a:rPr lang="en-US" dirty="0"/>
              <a:t>Go to https://www.nrcs.org.za/</a:t>
            </a:r>
            <a:endParaRPr lang="en-US" dirty="0" smtClean="0"/>
          </a:p>
          <a:p>
            <a:r>
              <a:rPr lang="en-US" dirty="0" smtClean="0"/>
              <a:t>On the NRCS homepage you must look for the rolling tape as indicated in the next slide.</a:t>
            </a:r>
          </a:p>
          <a:p>
            <a:r>
              <a:rPr lang="en-US" dirty="0" smtClean="0"/>
              <a:t>Here you will find a tab for the </a:t>
            </a:r>
            <a:r>
              <a:rPr lang="en-US" b="1" dirty="0" smtClean="0"/>
              <a:t>How To Guide</a:t>
            </a:r>
          </a:p>
          <a:p>
            <a:r>
              <a:rPr lang="en-US" dirty="0"/>
              <a:t>Click on this tab to obtain all the information required for how to register, load vendor information, do levy submissions and generate invoices.</a:t>
            </a:r>
          </a:p>
          <a:p>
            <a:endParaRPr lang="en-US" b="1" dirty="0" smtClean="0"/>
          </a:p>
          <a:p>
            <a:endParaRPr lang="en-US" dirty="0"/>
          </a:p>
          <a:p>
            <a:endParaRPr lang="en-US" b="1" dirty="0" smtClean="0"/>
          </a:p>
          <a:p>
            <a:endParaRPr lang="en-GB" dirty="0"/>
          </a:p>
        </p:txBody>
      </p:sp>
    </p:spTree>
    <p:extLst>
      <p:ext uri="{BB962C8B-B14F-4D97-AF65-F5344CB8AC3E}">
        <p14:creationId xmlns:p14="http://schemas.microsoft.com/office/powerpoint/2010/main" val="255533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305"/>
            <a:ext cx="8634984" cy="998283"/>
          </a:xfrm>
        </p:spPr>
        <p:txBody>
          <a:bodyPr>
            <a:normAutofit fontScale="90000"/>
          </a:bodyPr>
          <a:lstStyle/>
          <a:p>
            <a:pPr algn="ctr"/>
            <a:r>
              <a:rPr lang="en-US" b="1" dirty="0" smtClean="0"/>
              <a:t>NRCS Website- How to Guide is found on the  rolling tape</a:t>
            </a:r>
            <a:endParaRPr lang="en-GB" b="1" dirty="0"/>
          </a:p>
        </p:txBody>
      </p:sp>
      <p:sp>
        <p:nvSpPr>
          <p:cNvPr id="3" name="Content Placeholder 2"/>
          <p:cNvSpPr>
            <a:spLocks noGrp="1"/>
          </p:cNvSpPr>
          <p:nvPr>
            <p:ph idx="1"/>
          </p:nvPr>
        </p:nvSpPr>
        <p:spPr/>
        <p:txBody>
          <a:bodyPr/>
          <a:lstStyle/>
          <a:p>
            <a:r>
              <a:rPr lang="en-US" dirty="0" smtClean="0"/>
              <a:t>To access the NRCS </a:t>
            </a:r>
            <a:r>
              <a:rPr lang="en-US" dirty="0"/>
              <a:t>website you can go to </a:t>
            </a:r>
            <a:r>
              <a:rPr lang="en-US" dirty="0">
                <a:hlinkClick r:id="rId2"/>
              </a:rPr>
              <a:t>https://www.nrcs.org.za</a:t>
            </a:r>
            <a:r>
              <a:rPr lang="en-US" dirty="0" smtClean="0">
                <a:hlinkClick r:id="rId2"/>
              </a:rPr>
              <a:t>/</a:t>
            </a:r>
            <a:endParaRPr lang="en-US" dirty="0" smtClean="0"/>
          </a:p>
          <a:p>
            <a:endParaRPr lang="en-GB" dirty="0"/>
          </a:p>
        </p:txBody>
      </p:sp>
      <p:pic>
        <p:nvPicPr>
          <p:cNvPr id="4" name="Picture 3"/>
          <p:cNvPicPr>
            <a:picLocks noChangeAspect="1"/>
          </p:cNvPicPr>
          <p:nvPr/>
        </p:nvPicPr>
        <p:blipFill>
          <a:blip r:embed="rId3"/>
          <a:stretch>
            <a:fillRect/>
          </a:stretch>
        </p:blipFill>
        <p:spPr>
          <a:xfrm>
            <a:off x="303084" y="1360869"/>
            <a:ext cx="9345168" cy="5248656"/>
          </a:xfrm>
          <a:prstGeom prst="rect">
            <a:avLst/>
          </a:prstGeom>
        </p:spPr>
      </p:pic>
      <p:cxnSp>
        <p:nvCxnSpPr>
          <p:cNvPr id="7" name="Straight Arrow Connector 6"/>
          <p:cNvCxnSpPr/>
          <p:nvPr/>
        </p:nvCxnSpPr>
        <p:spPr>
          <a:xfrm>
            <a:off x="6099048" y="1216152"/>
            <a:ext cx="612648" cy="2496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63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Levy Declaration Portal is found here</a:t>
            </a:r>
            <a:endParaRPr lang="en-GB" b="1" dirty="0"/>
          </a:p>
        </p:txBody>
      </p:sp>
      <p:pic>
        <p:nvPicPr>
          <p:cNvPr id="6" name="Content Placeholder 5"/>
          <p:cNvPicPr>
            <a:picLocks noGrp="1" noChangeAspect="1"/>
          </p:cNvPicPr>
          <p:nvPr>
            <p:ph idx="1"/>
          </p:nvPr>
        </p:nvPicPr>
        <p:blipFill>
          <a:blip r:embed="rId2"/>
          <a:stretch>
            <a:fillRect/>
          </a:stretch>
        </p:blipFill>
        <p:spPr>
          <a:xfrm>
            <a:off x="849196" y="1930400"/>
            <a:ext cx="8980604" cy="4341241"/>
          </a:xfrm>
          <a:prstGeom prst="rect">
            <a:avLst/>
          </a:prstGeom>
        </p:spPr>
      </p:pic>
      <p:cxnSp>
        <p:nvCxnSpPr>
          <p:cNvPr id="10" name="Straight Arrow Connector 9"/>
          <p:cNvCxnSpPr/>
          <p:nvPr/>
        </p:nvCxnSpPr>
        <p:spPr>
          <a:xfrm flipH="1">
            <a:off x="6839712" y="1170432"/>
            <a:ext cx="1618488" cy="2660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42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776"/>
            <a:ext cx="8827008" cy="1426464"/>
          </a:xfrm>
        </p:spPr>
        <p:txBody>
          <a:bodyPr>
            <a:normAutofit/>
          </a:bodyPr>
          <a:lstStyle/>
          <a:p>
            <a:r>
              <a:rPr lang="en-US" b="1" dirty="0" smtClean="0"/>
              <a:t>To Register as a levy payer or complete a Levy Declaration </a:t>
            </a:r>
            <a:endParaRPr lang="en-GB" b="1" dirty="0"/>
          </a:p>
        </p:txBody>
      </p:sp>
      <p:sp>
        <p:nvSpPr>
          <p:cNvPr id="3" name="Content Placeholder 2"/>
          <p:cNvSpPr>
            <a:spLocks noGrp="1"/>
          </p:cNvSpPr>
          <p:nvPr>
            <p:ph idx="1"/>
          </p:nvPr>
        </p:nvSpPr>
        <p:spPr>
          <a:xfrm>
            <a:off x="347472" y="2432303"/>
            <a:ext cx="9921240" cy="3744659"/>
          </a:xfrm>
        </p:spPr>
        <p:txBody>
          <a:bodyPr>
            <a:normAutofit/>
          </a:bodyPr>
          <a:lstStyle/>
          <a:p>
            <a:r>
              <a:rPr lang="en-US" dirty="0" smtClean="0"/>
              <a:t>Go to the NRCS homepage and look for the rolling </a:t>
            </a:r>
            <a:r>
              <a:rPr lang="en-US" dirty="0"/>
              <a:t>tape </a:t>
            </a:r>
            <a:r>
              <a:rPr lang="en-US" dirty="0" smtClean="0"/>
              <a:t>that says -</a:t>
            </a:r>
          </a:p>
          <a:p>
            <a:pPr algn="ctr"/>
            <a:r>
              <a:rPr lang="en-US" dirty="0" smtClean="0"/>
              <a:t>“</a:t>
            </a:r>
            <a:r>
              <a:rPr lang="en-US" b="1" dirty="0" smtClean="0"/>
              <a:t>Reminder: The levy declaration period is now open. Please Click Here”</a:t>
            </a:r>
            <a:endParaRPr lang="en-US" b="1" dirty="0"/>
          </a:p>
          <a:p>
            <a:r>
              <a:rPr lang="en-US" dirty="0" smtClean="0"/>
              <a:t>Here you can either Login using your unique email and password  or register as new levy payer.</a:t>
            </a:r>
          </a:p>
          <a:p>
            <a:r>
              <a:rPr lang="en-US" dirty="0" smtClean="0"/>
              <a:t>Once logged into the portal you must complete all 4 steps to complete data submission process. </a:t>
            </a:r>
          </a:p>
          <a:p>
            <a:endParaRPr lang="en-US" dirty="0"/>
          </a:p>
          <a:p>
            <a:endParaRPr lang="en-US" dirty="0"/>
          </a:p>
          <a:p>
            <a:endParaRPr lang="en-GB" dirty="0"/>
          </a:p>
        </p:txBody>
      </p:sp>
    </p:spTree>
    <p:extLst>
      <p:ext uri="{BB962C8B-B14F-4D97-AF65-F5344CB8AC3E}">
        <p14:creationId xmlns:p14="http://schemas.microsoft.com/office/powerpoint/2010/main" val="27593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Tax Invoice</a:t>
            </a:r>
            <a:endParaRPr lang="en-GB" b="1" dirty="0"/>
          </a:p>
        </p:txBody>
      </p:sp>
      <p:sp>
        <p:nvSpPr>
          <p:cNvPr id="3" name="Content Placeholder 2"/>
          <p:cNvSpPr>
            <a:spLocks noGrp="1"/>
          </p:cNvSpPr>
          <p:nvPr>
            <p:ph idx="1"/>
          </p:nvPr>
        </p:nvSpPr>
        <p:spPr/>
        <p:txBody>
          <a:bodyPr/>
          <a:lstStyle/>
          <a:p>
            <a:r>
              <a:rPr lang="en-US" dirty="0" smtClean="0"/>
              <a:t>Once you have inputted all your production volume onto the NRCS levy submission portal you will be able to self generate a tax Invoice on line.</a:t>
            </a:r>
          </a:p>
          <a:p>
            <a:r>
              <a:rPr lang="en-US" dirty="0" smtClean="0"/>
              <a:t>The NRCS is not VAT registered. No VAT will be added to your invoice.</a:t>
            </a:r>
          </a:p>
          <a:p>
            <a:r>
              <a:rPr lang="en-US" dirty="0" smtClean="0"/>
              <a:t>Under declaration of production volumes could result in a fine being issued and the NRCS conduction an audit of your production data.</a:t>
            </a:r>
          </a:p>
          <a:p>
            <a:endParaRPr lang="en-GB" dirty="0"/>
          </a:p>
        </p:txBody>
      </p:sp>
    </p:spTree>
    <p:extLst>
      <p:ext uri="{BB962C8B-B14F-4D97-AF65-F5344CB8AC3E}">
        <p14:creationId xmlns:p14="http://schemas.microsoft.com/office/powerpoint/2010/main" val="72745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SANS 885 Ed 4</a:t>
            </a:r>
            <a:endParaRPr lang="en-GB" b="1" dirty="0"/>
          </a:p>
        </p:txBody>
      </p:sp>
      <p:sp>
        <p:nvSpPr>
          <p:cNvPr id="3" name="Content Placeholder 2"/>
          <p:cNvSpPr>
            <a:spLocks noGrp="1"/>
          </p:cNvSpPr>
          <p:nvPr>
            <p:ph idx="1"/>
          </p:nvPr>
        </p:nvSpPr>
        <p:spPr/>
        <p:txBody>
          <a:bodyPr>
            <a:normAutofit/>
          </a:bodyPr>
          <a:lstStyle/>
          <a:p>
            <a:r>
              <a:rPr lang="en-US" dirty="0" smtClean="0"/>
              <a:t>Is SANS 885 Ed 4 available on the NRCS website or from SAMPA? </a:t>
            </a:r>
          </a:p>
          <a:p>
            <a:r>
              <a:rPr lang="en-US" dirty="0" smtClean="0"/>
              <a:t>No, SANS 885 Ed 4 has to be purchased from the SABS webstore. Go to </a:t>
            </a:r>
            <a:r>
              <a:rPr lang="en-US" dirty="0">
                <a:hlinkClick r:id="rId2"/>
              </a:rPr>
              <a:t>https://store.sabs.co.za/</a:t>
            </a:r>
            <a:endParaRPr lang="en-US" dirty="0"/>
          </a:p>
          <a:p>
            <a:r>
              <a:rPr lang="en-US" dirty="0" smtClean="0"/>
              <a:t>You will first need to register with the SABS webstore and then purchase the document which will be downloaded via the email used to register with the SABS.</a:t>
            </a:r>
          </a:p>
          <a:p>
            <a:r>
              <a:rPr lang="en-US" dirty="0" smtClean="0"/>
              <a:t> All SABS documents are copyright to the person buying the Standard.</a:t>
            </a:r>
          </a:p>
          <a:p>
            <a:r>
              <a:rPr lang="en-US" dirty="0" smtClean="0"/>
              <a:t> The cost of SANS 885: 2022 Edition 4 in August 2025 was R 525.55</a:t>
            </a:r>
            <a:endParaRPr lang="en-GB" dirty="0"/>
          </a:p>
        </p:txBody>
      </p:sp>
    </p:spTree>
    <p:extLst>
      <p:ext uri="{BB962C8B-B14F-4D97-AF65-F5344CB8AC3E}">
        <p14:creationId xmlns:p14="http://schemas.microsoft.com/office/powerpoint/2010/main" val="11416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NRCS Contact List</a:t>
            </a:r>
            <a:endParaRPr lang="en-GB" dirty="0"/>
          </a:p>
        </p:txBody>
      </p:sp>
      <p:pic>
        <p:nvPicPr>
          <p:cNvPr id="4" name="Content Placeholder 3"/>
          <p:cNvPicPr>
            <a:picLocks noGrp="1" noChangeAspect="1"/>
          </p:cNvPicPr>
          <p:nvPr>
            <p:ph idx="1"/>
          </p:nvPr>
        </p:nvPicPr>
        <p:blipFill>
          <a:blip r:embed="rId2"/>
          <a:stretch>
            <a:fillRect/>
          </a:stretch>
        </p:blipFill>
        <p:spPr>
          <a:xfrm>
            <a:off x="603504" y="1435608"/>
            <a:ext cx="8430768" cy="4974336"/>
          </a:xfrm>
          <a:prstGeom prst="rect">
            <a:avLst/>
          </a:prstGeom>
        </p:spPr>
      </p:pic>
    </p:spTree>
    <p:extLst>
      <p:ext uri="{BB962C8B-B14F-4D97-AF65-F5344CB8AC3E}">
        <p14:creationId xmlns:p14="http://schemas.microsoft.com/office/powerpoint/2010/main" val="110413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Compulsory Levy</a:t>
            </a:r>
            <a:endParaRPr lang="en-GB" b="1" dirty="0"/>
          </a:p>
        </p:txBody>
      </p:sp>
      <p:sp>
        <p:nvSpPr>
          <p:cNvPr id="3" name="Content Placeholder 2"/>
          <p:cNvSpPr>
            <a:spLocks noGrp="1"/>
          </p:cNvSpPr>
          <p:nvPr>
            <p:ph idx="1"/>
          </p:nvPr>
        </p:nvSpPr>
        <p:spPr/>
        <p:txBody>
          <a:bodyPr>
            <a:normAutofit/>
          </a:bodyPr>
          <a:lstStyle/>
          <a:p>
            <a:r>
              <a:rPr lang="en-US" dirty="0" smtClean="0"/>
              <a:t>The payment of this levy is compulsory for all producers of Processed Meats that fall within the scope of VC9100</a:t>
            </a:r>
          </a:p>
          <a:p>
            <a:r>
              <a:rPr lang="en-US" dirty="0" smtClean="0"/>
              <a:t>It is a requirement that producers register as levy payers with the NRCS and pay an annual levy registration fee</a:t>
            </a:r>
          </a:p>
          <a:p>
            <a:r>
              <a:rPr lang="en-US" dirty="0" smtClean="0"/>
              <a:t>The levy fees for Processed Meat were published on 30</a:t>
            </a:r>
            <a:r>
              <a:rPr lang="en-US" baseline="30000" dirty="0" smtClean="0"/>
              <a:t>th</a:t>
            </a:r>
            <a:r>
              <a:rPr lang="en-US" dirty="0" smtClean="0"/>
              <a:t> May 2025 and became effective on the same date</a:t>
            </a:r>
          </a:p>
          <a:p>
            <a:r>
              <a:rPr lang="en-US" dirty="0" smtClean="0"/>
              <a:t>Bi annual production volumes must be submitted to the NRCS using their electronic portal , these volumes will be used to calculate levy fees due to the NRCS</a:t>
            </a:r>
            <a:endParaRPr lang="en-GB" dirty="0"/>
          </a:p>
        </p:txBody>
      </p:sp>
    </p:spTree>
    <p:extLst>
      <p:ext uri="{BB962C8B-B14F-4D97-AF65-F5344CB8AC3E}">
        <p14:creationId xmlns:p14="http://schemas.microsoft.com/office/powerpoint/2010/main" val="320213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62416" cy="1619123"/>
          </a:xfrm>
        </p:spPr>
        <p:txBody>
          <a:bodyPr>
            <a:normAutofit fontScale="90000"/>
          </a:bodyPr>
          <a:lstStyle/>
          <a:p>
            <a:r>
              <a:rPr lang="en-US" b="1" dirty="0" smtClean="0"/>
              <a:t>VC9100</a:t>
            </a:r>
            <a:br>
              <a:rPr lang="en-US" b="1" dirty="0" smtClean="0"/>
            </a:br>
            <a:r>
              <a:rPr lang="en-US" b="1" dirty="0" smtClean="0"/>
              <a:t>Compulsory specification for Processed Meat Products</a:t>
            </a:r>
            <a:endParaRPr lang="en-GB" b="1" dirty="0"/>
          </a:p>
        </p:txBody>
      </p:sp>
      <p:sp>
        <p:nvSpPr>
          <p:cNvPr id="3" name="Content Placeholder 2"/>
          <p:cNvSpPr>
            <a:spLocks noGrp="1"/>
          </p:cNvSpPr>
          <p:nvPr>
            <p:ph idx="1"/>
          </p:nvPr>
        </p:nvSpPr>
        <p:spPr>
          <a:xfrm>
            <a:off x="838200" y="1984247"/>
            <a:ext cx="9293352" cy="4192715"/>
          </a:xfrm>
        </p:spPr>
        <p:txBody>
          <a:bodyPr/>
          <a:lstStyle/>
          <a:p>
            <a:r>
              <a:rPr lang="en-US" dirty="0" smtClean="0"/>
              <a:t>VC9100 is a compulsory specification that applies to the handling, preparation, processing, packaging, refrigeration, freezing, chilling, labeling, marking and storage of heat treated and ready to eat(RTE) processed meat products covered in the scope of SANS 885:2011 &amp; SANS 885:2022 and includes the microbiological and food safety related compositional requirements of these products</a:t>
            </a:r>
          </a:p>
          <a:p>
            <a:r>
              <a:rPr lang="en-US" dirty="0" smtClean="0"/>
              <a:t>The classes of processed meat products are identified as heat treated and ready to eat (RTE) categorized in the respective classes and unspecified RTE product as listed in clause 5.3 SANS 885:2011 ( see next slide)</a:t>
            </a:r>
            <a:endParaRPr lang="en-GB" dirty="0"/>
          </a:p>
        </p:txBody>
      </p:sp>
    </p:spTree>
    <p:extLst>
      <p:ext uri="{BB962C8B-B14F-4D97-AF65-F5344CB8AC3E}">
        <p14:creationId xmlns:p14="http://schemas.microsoft.com/office/powerpoint/2010/main" val="329094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Product categories</a:t>
            </a:r>
            <a:endParaRPr lang="en-GB" b="1" dirty="0"/>
          </a:p>
        </p:txBody>
      </p:sp>
      <p:sp>
        <p:nvSpPr>
          <p:cNvPr id="3" name="Content Placeholder 2"/>
          <p:cNvSpPr>
            <a:spLocks noGrp="1"/>
          </p:cNvSpPr>
          <p:nvPr>
            <p:ph idx="1"/>
          </p:nvPr>
        </p:nvSpPr>
        <p:spPr>
          <a:xfrm>
            <a:off x="384048" y="1825625"/>
            <a:ext cx="10268712" cy="4351338"/>
          </a:xfrm>
        </p:spPr>
        <p:txBody>
          <a:bodyPr>
            <a:normAutofit lnSpcReduction="10000"/>
          </a:bodyPr>
          <a:lstStyle/>
          <a:p>
            <a:r>
              <a:rPr lang="en-US" sz="2400" dirty="0" smtClean="0"/>
              <a:t>A – Whole muscle, cured , heat treated products</a:t>
            </a:r>
          </a:p>
          <a:p>
            <a:r>
              <a:rPr lang="en-US" sz="2400" dirty="0" smtClean="0"/>
              <a:t>B – Whole muscle, uncured, heat treated or partial heat treated and RTE products</a:t>
            </a:r>
          </a:p>
          <a:p>
            <a:r>
              <a:rPr lang="en-US" sz="2400" dirty="0" smtClean="0"/>
              <a:t>C – Comminuted, cured, heat treated products</a:t>
            </a:r>
          </a:p>
          <a:p>
            <a:r>
              <a:rPr lang="en-US" sz="2400" dirty="0" smtClean="0"/>
              <a:t>D – Comminuted, uncured and heat treated products</a:t>
            </a:r>
          </a:p>
          <a:p>
            <a:r>
              <a:rPr lang="en-US" sz="2400" dirty="0" smtClean="0"/>
              <a:t>E – Reformed , cured and heat treated products</a:t>
            </a:r>
          </a:p>
          <a:p>
            <a:r>
              <a:rPr lang="en-US" sz="2400" dirty="0" smtClean="0"/>
              <a:t>F – Unspecified class ( any unspecified RTE processed meat product)</a:t>
            </a:r>
          </a:p>
          <a:p>
            <a:r>
              <a:rPr lang="en-US" sz="2400" dirty="0" smtClean="0"/>
              <a:t>G – RTE products which are not going to be cooked before consumption with the exclusion of dried and fermented processed meat products i.e.  Salami</a:t>
            </a:r>
            <a:endParaRPr lang="en-GB" sz="2400" dirty="0"/>
          </a:p>
        </p:txBody>
      </p:sp>
    </p:spTree>
    <p:extLst>
      <p:ext uri="{BB962C8B-B14F-4D97-AF65-F5344CB8AC3E}">
        <p14:creationId xmlns:p14="http://schemas.microsoft.com/office/powerpoint/2010/main" val="248161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Levy Amount payable per category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632005"/>
              </p:ext>
            </p:extLst>
          </p:nvPr>
        </p:nvGraphicFramePr>
        <p:xfrm>
          <a:off x="677863" y="2160588"/>
          <a:ext cx="8596314" cy="2966720"/>
        </p:xfrm>
        <a:graphic>
          <a:graphicData uri="http://schemas.openxmlformats.org/drawingml/2006/table">
            <a:tbl>
              <a:tblPr firstRow="1" bandRow="1">
                <a:tableStyleId>{5C22544A-7EE6-4342-B048-85BDC9FD1C3A}</a:tableStyleId>
              </a:tblPr>
              <a:tblGrid>
                <a:gridCol w="2865438"/>
                <a:gridCol w="2865438"/>
                <a:gridCol w="2865438"/>
              </a:tblGrid>
              <a:tr h="370840">
                <a:tc>
                  <a:txBody>
                    <a:bodyPr/>
                    <a:lstStyle/>
                    <a:p>
                      <a:pPr algn="ctr"/>
                      <a:r>
                        <a:rPr lang="en-US" dirty="0" smtClean="0"/>
                        <a:t>Product</a:t>
                      </a:r>
                      <a:r>
                        <a:rPr lang="en-US" baseline="0" dirty="0" smtClean="0"/>
                        <a:t> Category</a:t>
                      </a:r>
                      <a:endParaRPr lang="en-GB" dirty="0"/>
                    </a:p>
                  </a:txBody>
                  <a:tcPr marL="74751" marR="74751"/>
                </a:tc>
                <a:tc>
                  <a:txBody>
                    <a:bodyPr/>
                    <a:lstStyle/>
                    <a:p>
                      <a:pPr algn="ctr"/>
                      <a:r>
                        <a:rPr lang="en-US" dirty="0" smtClean="0"/>
                        <a:t>Cost per</a:t>
                      </a:r>
                      <a:r>
                        <a:rPr lang="en-US" baseline="0" dirty="0" smtClean="0"/>
                        <a:t> Unit </a:t>
                      </a:r>
                      <a:endParaRPr lang="en-GB" dirty="0"/>
                    </a:p>
                  </a:txBody>
                  <a:tcPr marL="74751" marR="74751"/>
                </a:tc>
                <a:tc>
                  <a:txBody>
                    <a:bodyPr/>
                    <a:lstStyle/>
                    <a:p>
                      <a:pPr algn="ctr"/>
                      <a:r>
                        <a:rPr lang="en-US" dirty="0" smtClean="0"/>
                        <a:t>Unit volume</a:t>
                      </a:r>
                      <a:endParaRPr lang="en-GB" dirty="0"/>
                    </a:p>
                  </a:txBody>
                  <a:tcPr marL="74751" marR="74751"/>
                </a:tc>
              </a:tr>
              <a:tr h="370840">
                <a:tc>
                  <a:txBody>
                    <a:bodyPr/>
                    <a:lstStyle/>
                    <a:p>
                      <a:pPr algn="ctr"/>
                      <a:r>
                        <a:rPr lang="en-US" dirty="0" smtClean="0"/>
                        <a:t>A</a:t>
                      </a:r>
                      <a:endParaRPr lang="en-GB" dirty="0"/>
                    </a:p>
                  </a:txBody>
                  <a:tcPr marL="74751" marR="74751"/>
                </a:tc>
                <a:tc>
                  <a:txBody>
                    <a:bodyPr/>
                    <a:lstStyle/>
                    <a:p>
                      <a:pPr algn="ctr"/>
                      <a:r>
                        <a:rPr lang="en-US" dirty="0" smtClean="0"/>
                        <a:t>R60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B</a:t>
                      </a:r>
                      <a:endParaRPr lang="en-GB" dirty="0"/>
                    </a:p>
                  </a:txBody>
                  <a:tcPr marL="74751" marR="74751"/>
                </a:tc>
                <a:tc>
                  <a:txBody>
                    <a:bodyPr/>
                    <a:lstStyle/>
                    <a:p>
                      <a:pPr algn="ctr"/>
                      <a:r>
                        <a:rPr lang="en-US" dirty="0" smtClean="0"/>
                        <a:t>R60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C</a:t>
                      </a:r>
                      <a:endParaRPr lang="en-GB" dirty="0"/>
                    </a:p>
                  </a:txBody>
                  <a:tcPr marL="74751" marR="74751"/>
                </a:tc>
                <a:tc>
                  <a:txBody>
                    <a:bodyPr/>
                    <a:lstStyle/>
                    <a:p>
                      <a:pPr algn="ctr"/>
                      <a:r>
                        <a:rPr lang="en-US" dirty="0" smtClean="0"/>
                        <a:t>R30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D</a:t>
                      </a:r>
                      <a:endParaRPr lang="en-GB" dirty="0"/>
                    </a:p>
                  </a:txBody>
                  <a:tcPr marL="74751" marR="74751"/>
                </a:tc>
                <a:tc>
                  <a:txBody>
                    <a:bodyPr/>
                    <a:lstStyle/>
                    <a:p>
                      <a:pPr algn="ctr"/>
                      <a:r>
                        <a:rPr lang="en-US" dirty="0" smtClean="0"/>
                        <a:t>R30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E</a:t>
                      </a:r>
                      <a:endParaRPr lang="en-GB" dirty="0"/>
                    </a:p>
                  </a:txBody>
                  <a:tcPr marL="74751" marR="74751"/>
                </a:tc>
                <a:tc>
                  <a:txBody>
                    <a:bodyPr/>
                    <a:lstStyle/>
                    <a:p>
                      <a:pPr algn="ctr"/>
                      <a:r>
                        <a:rPr lang="en-US" dirty="0" smtClean="0"/>
                        <a:t>R30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F</a:t>
                      </a:r>
                      <a:endParaRPr lang="en-GB" dirty="0"/>
                    </a:p>
                  </a:txBody>
                  <a:tcPr marL="74751" marR="74751"/>
                </a:tc>
                <a:tc>
                  <a:txBody>
                    <a:bodyPr/>
                    <a:lstStyle/>
                    <a:p>
                      <a:pPr algn="ctr"/>
                      <a:r>
                        <a:rPr lang="en-US" dirty="0" smtClean="0"/>
                        <a:t>R30</a:t>
                      </a:r>
                      <a:endParaRPr lang="en-GB" dirty="0"/>
                    </a:p>
                  </a:txBody>
                  <a:tcPr marL="74751" marR="74751"/>
                </a:tc>
                <a:tc>
                  <a:txBody>
                    <a:bodyPr/>
                    <a:lstStyle/>
                    <a:p>
                      <a:pPr algn="ctr"/>
                      <a:r>
                        <a:rPr lang="en-US" dirty="0" smtClean="0"/>
                        <a:t>1000kg</a:t>
                      </a:r>
                      <a:endParaRPr lang="en-GB" dirty="0"/>
                    </a:p>
                  </a:txBody>
                  <a:tcPr marL="74751" marR="74751"/>
                </a:tc>
              </a:tr>
              <a:tr h="370840">
                <a:tc>
                  <a:txBody>
                    <a:bodyPr/>
                    <a:lstStyle/>
                    <a:p>
                      <a:pPr algn="ctr"/>
                      <a:r>
                        <a:rPr lang="en-US" dirty="0" smtClean="0"/>
                        <a:t>G</a:t>
                      </a:r>
                      <a:endParaRPr lang="en-GB" dirty="0"/>
                    </a:p>
                  </a:txBody>
                  <a:tcPr marL="74751" marR="74751"/>
                </a:tc>
                <a:tc>
                  <a:txBody>
                    <a:bodyPr/>
                    <a:lstStyle/>
                    <a:p>
                      <a:pPr algn="ctr"/>
                      <a:r>
                        <a:rPr lang="en-US" dirty="0" smtClean="0"/>
                        <a:t>R60</a:t>
                      </a:r>
                      <a:endParaRPr lang="en-GB" dirty="0"/>
                    </a:p>
                  </a:txBody>
                  <a:tcPr marL="74751" marR="74751"/>
                </a:tc>
                <a:tc>
                  <a:txBody>
                    <a:bodyPr/>
                    <a:lstStyle/>
                    <a:p>
                      <a:pPr algn="ctr"/>
                      <a:r>
                        <a:rPr lang="en-US" dirty="0" smtClean="0"/>
                        <a:t>1000kg</a:t>
                      </a:r>
                      <a:endParaRPr lang="en-GB" dirty="0"/>
                    </a:p>
                  </a:txBody>
                  <a:tcPr marL="74751" marR="74751"/>
                </a:tc>
              </a:tr>
            </a:tbl>
          </a:graphicData>
        </a:graphic>
      </p:graphicFrame>
    </p:spTree>
    <p:extLst>
      <p:ext uri="{BB962C8B-B14F-4D97-AF65-F5344CB8AC3E}">
        <p14:creationId xmlns:p14="http://schemas.microsoft.com/office/powerpoint/2010/main" val="48220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Levy Periods and Payment Cycle</a:t>
            </a:r>
            <a:endParaRPr lang="en-GB" b="1" dirty="0"/>
          </a:p>
        </p:txBody>
      </p:sp>
      <p:sp>
        <p:nvSpPr>
          <p:cNvPr id="3" name="Content Placeholder 2"/>
          <p:cNvSpPr>
            <a:spLocks noGrp="1"/>
          </p:cNvSpPr>
          <p:nvPr>
            <p:ph idx="1"/>
          </p:nvPr>
        </p:nvSpPr>
        <p:spPr/>
        <p:txBody>
          <a:bodyPr>
            <a:normAutofit/>
          </a:bodyPr>
          <a:lstStyle/>
          <a:p>
            <a:r>
              <a:rPr lang="en-US" dirty="0" smtClean="0"/>
              <a:t>There are two levy periods A &amp; B</a:t>
            </a:r>
          </a:p>
          <a:p>
            <a:r>
              <a:rPr lang="en-US" dirty="0" smtClean="0"/>
              <a:t>These may use the last two digits of the year -2025 =25A &amp; 25B</a:t>
            </a:r>
          </a:p>
          <a:p>
            <a:r>
              <a:rPr lang="en-US" b="1" dirty="0" smtClean="0"/>
              <a:t>A = January to June</a:t>
            </a:r>
          </a:p>
          <a:p>
            <a:r>
              <a:rPr lang="en-US" b="1" dirty="0" smtClean="0"/>
              <a:t>B = July to December</a:t>
            </a:r>
          </a:p>
          <a:p>
            <a:r>
              <a:rPr lang="en-US" dirty="0" smtClean="0"/>
              <a:t>In </a:t>
            </a:r>
            <a:r>
              <a:rPr lang="en-US" b="1" dirty="0" smtClean="0"/>
              <a:t>July </a:t>
            </a:r>
            <a:r>
              <a:rPr lang="en-US" dirty="0" smtClean="0"/>
              <a:t>(Levy period A) and </a:t>
            </a:r>
            <a:r>
              <a:rPr lang="en-US" b="1" dirty="0" smtClean="0"/>
              <a:t>January</a:t>
            </a:r>
            <a:r>
              <a:rPr lang="en-US" dirty="0" smtClean="0"/>
              <a:t>(Levy period B) vendors must submit their production data via the NRCS online portal. This on line system will calculate the amount due by the vendor. </a:t>
            </a:r>
          </a:p>
          <a:p>
            <a:r>
              <a:rPr lang="en-US" dirty="0" smtClean="0"/>
              <a:t>The NRCS system will allow the vendor to self generate a tax invoice.</a:t>
            </a:r>
          </a:p>
          <a:p>
            <a:endParaRPr lang="en-GB" dirty="0"/>
          </a:p>
        </p:txBody>
      </p:sp>
    </p:spTree>
    <p:extLst>
      <p:ext uri="{BB962C8B-B14F-4D97-AF65-F5344CB8AC3E}">
        <p14:creationId xmlns:p14="http://schemas.microsoft.com/office/powerpoint/2010/main" val="247680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Levy Period and Payment Cycle</a:t>
            </a:r>
            <a:endParaRPr lang="en-GB" b="1" dirty="0"/>
          </a:p>
        </p:txBody>
      </p:sp>
      <p:sp>
        <p:nvSpPr>
          <p:cNvPr id="3" name="Content Placeholder 2"/>
          <p:cNvSpPr>
            <a:spLocks noGrp="1"/>
          </p:cNvSpPr>
          <p:nvPr>
            <p:ph idx="1"/>
          </p:nvPr>
        </p:nvSpPr>
        <p:spPr/>
        <p:txBody>
          <a:bodyPr>
            <a:normAutofit/>
          </a:bodyPr>
          <a:lstStyle/>
          <a:p>
            <a:r>
              <a:rPr lang="en-US" dirty="0" smtClean="0"/>
              <a:t>Vendors production data may be audited from time to time by the NRCS to validate data accuracy</a:t>
            </a:r>
          </a:p>
          <a:p>
            <a:r>
              <a:rPr lang="en-US" dirty="0" smtClean="0"/>
              <a:t>Payment is due 30 days from date of invoice</a:t>
            </a:r>
          </a:p>
          <a:p>
            <a:r>
              <a:rPr lang="en-US" dirty="0" smtClean="0"/>
              <a:t>Vendors </a:t>
            </a:r>
            <a:r>
              <a:rPr lang="en-US" b="1" dirty="0" smtClean="0"/>
              <a:t>will</a:t>
            </a:r>
            <a:r>
              <a:rPr lang="en-US" dirty="0" smtClean="0"/>
              <a:t> be audited in the event of any of the following:</a:t>
            </a:r>
          </a:p>
          <a:p>
            <a:r>
              <a:rPr lang="en-US" dirty="0" smtClean="0"/>
              <a:t> Submitting a </a:t>
            </a:r>
            <a:r>
              <a:rPr lang="en-US" b="1" dirty="0" smtClean="0"/>
              <a:t>Nil </a:t>
            </a:r>
            <a:r>
              <a:rPr lang="en-US" dirty="0" smtClean="0"/>
              <a:t>return</a:t>
            </a:r>
          </a:p>
          <a:p>
            <a:r>
              <a:rPr lang="en-US" dirty="0"/>
              <a:t> </a:t>
            </a:r>
            <a:r>
              <a:rPr lang="en-US" b="1" dirty="0" smtClean="0"/>
              <a:t>Non Payment </a:t>
            </a:r>
            <a:r>
              <a:rPr lang="en-US" dirty="0" smtClean="0"/>
              <a:t>of amounts due</a:t>
            </a:r>
          </a:p>
          <a:p>
            <a:r>
              <a:rPr lang="en-US" b="1" dirty="0" smtClean="0"/>
              <a:t>Business closure </a:t>
            </a:r>
            <a:r>
              <a:rPr lang="en-US" dirty="0" smtClean="0"/>
              <a:t>or </a:t>
            </a:r>
            <a:r>
              <a:rPr lang="en-US" b="1" dirty="0" smtClean="0"/>
              <a:t>change of ownership</a:t>
            </a:r>
          </a:p>
          <a:p>
            <a:endParaRPr lang="en-GB" dirty="0"/>
          </a:p>
        </p:txBody>
      </p:sp>
    </p:spTree>
    <p:extLst>
      <p:ext uri="{BB962C8B-B14F-4D97-AF65-F5344CB8AC3E}">
        <p14:creationId xmlns:p14="http://schemas.microsoft.com/office/powerpoint/2010/main" val="194821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Annual Levy Payer Registration </a:t>
            </a:r>
            <a:endParaRPr lang="en-GB" b="1" dirty="0"/>
          </a:p>
        </p:txBody>
      </p:sp>
      <p:sp>
        <p:nvSpPr>
          <p:cNvPr id="3" name="Content Placeholder 2"/>
          <p:cNvSpPr>
            <a:spLocks noGrp="1"/>
          </p:cNvSpPr>
          <p:nvPr>
            <p:ph idx="1"/>
          </p:nvPr>
        </p:nvSpPr>
        <p:spPr/>
        <p:txBody>
          <a:bodyPr>
            <a:normAutofit/>
          </a:bodyPr>
          <a:lstStyle/>
          <a:p>
            <a:r>
              <a:rPr lang="en-US" dirty="0" smtClean="0"/>
              <a:t>All vendors who produce processed meats that fall within the scope VC9100 must register on the NRCS vendor portal as levy payers</a:t>
            </a:r>
          </a:p>
          <a:p>
            <a:r>
              <a:rPr lang="en-US" dirty="0" smtClean="0"/>
              <a:t>Vendors must complete form BF 16 – Annual Registration Form</a:t>
            </a:r>
          </a:p>
          <a:p>
            <a:r>
              <a:rPr lang="en-US" dirty="0" smtClean="0"/>
              <a:t>Registration as a levy payer must be done annually.</a:t>
            </a:r>
          </a:p>
          <a:p>
            <a:r>
              <a:rPr lang="en-US" dirty="0" smtClean="0"/>
              <a:t>The NRCS charge an annual registration fee each year</a:t>
            </a:r>
          </a:p>
          <a:p>
            <a:r>
              <a:rPr lang="en-US" dirty="0" smtClean="0"/>
              <a:t>The registration fee in 2025 is R 1 751.00</a:t>
            </a:r>
          </a:p>
          <a:p>
            <a:r>
              <a:rPr lang="en-US" dirty="0" smtClean="0"/>
              <a:t>Upon registration vendors will receive a customer number ( C12345) after which your area inspector will send you a PM Number</a:t>
            </a:r>
          </a:p>
          <a:p>
            <a:r>
              <a:rPr lang="en-US" dirty="0" smtClean="0"/>
              <a:t>The PM Number or ( Establishment Number)  must be printed as (Est NR: XYZ)  onto on your product in such a way that it cannot be removed</a:t>
            </a:r>
            <a:endParaRPr lang="en-GB" dirty="0"/>
          </a:p>
        </p:txBody>
      </p:sp>
    </p:spTree>
    <p:extLst>
      <p:ext uri="{BB962C8B-B14F-4D97-AF65-F5344CB8AC3E}">
        <p14:creationId xmlns:p14="http://schemas.microsoft.com/office/powerpoint/2010/main" val="365017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Using the PM or Establishment number</a:t>
            </a:r>
            <a:endParaRPr lang="en-GB" b="1" dirty="0"/>
          </a:p>
        </p:txBody>
      </p:sp>
      <p:sp>
        <p:nvSpPr>
          <p:cNvPr id="3" name="Content Placeholder 2"/>
          <p:cNvSpPr>
            <a:spLocks noGrp="1"/>
          </p:cNvSpPr>
          <p:nvPr>
            <p:ph idx="1"/>
          </p:nvPr>
        </p:nvSpPr>
        <p:spPr/>
        <p:txBody>
          <a:bodyPr>
            <a:normAutofit/>
          </a:bodyPr>
          <a:lstStyle/>
          <a:p>
            <a:r>
              <a:rPr lang="en-US" dirty="0" smtClean="0"/>
              <a:t>The Establishment Number must be used on all products that fall within the scope of VC9100</a:t>
            </a:r>
          </a:p>
          <a:p>
            <a:r>
              <a:rPr lang="en-US" dirty="0" smtClean="0"/>
              <a:t>The only exception when you do not have to show the Est NR on product packaging is when the packaging displays the following:</a:t>
            </a:r>
            <a:br>
              <a:rPr lang="en-US" dirty="0" smtClean="0"/>
            </a:br>
            <a:r>
              <a:rPr lang="en-US" dirty="0" smtClean="0">
                <a:solidFill>
                  <a:srgbClr val="FF0000"/>
                </a:solidFill>
              </a:rPr>
              <a:t>Full Name of the Manufacturer</a:t>
            </a:r>
            <a:br>
              <a:rPr lang="en-US" dirty="0" smtClean="0">
                <a:solidFill>
                  <a:srgbClr val="FF0000"/>
                </a:solidFill>
              </a:rPr>
            </a:br>
            <a:r>
              <a:rPr lang="en-US" dirty="0" smtClean="0">
                <a:solidFill>
                  <a:srgbClr val="FF0000"/>
                </a:solidFill>
              </a:rPr>
              <a:t>Full Physical Address (Not a Postal or PO Box address)</a:t>
            </a:r>
          </a:p>
          <a:p>
            <a:r>
              <a:rPr lang="en-US" dirty="0" smtClean="0"/>
              <a:t>For Imported products – a traceable form of the establishment registration number and the South African importer or re -packer name and address must be indicated. </a:t>
            </a:r>
          </a:p>
          <a:p>
            <a:r>
              <a:rPr lang="en-US" dirty="0" smtClean="0"/>
              <a:t>The letter size shall comply with labelling regulations as per national legislation</a:t>
            </a:r>
            <a:endParaRPr lang="en-GB" dirty="0"/>
          </a:p>
        </p:txBody>
      </p:sp>
    </p:spTree>
    <p:extLst>
      <p:ext uri="{BB962C8B-B14F-4D97-AF65-F5344CB8AC3E}">
        <p14:creationId xmlns:p14="http://schemas.microsoft.com/office/powerpoint/2010/main" val="35330343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318</TotalTime>
  <Words>1039</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All you need to know about the NRCS levy  Cost , Categories, Registration, Data Submission and more</vt:lpstr>
      <vt:lpstr>Compulsory Levy</vt:lpstr>
      <vt:lpstr>VC9100 Compulsory specification for Processed Meat Products</vt:lpstr>
      <vt:lpstr>Product categories</vt:lpstr>
      <vt:lpstr>Levy Amount payable per category </vt:lpstr>
      <vt:lpstr>Levy Periods and Payment Cycle</vt:lpstr>
      <vt:lpstr>Levy Period and Payment Cycle</vt:lpstr>
      <vt:lpstr>Annual Levy Payer Registration </vt:lpstr>
      <vt:lpstr>Using the PM or Establishment number</vt:lpstr>
      <vt:lpstr>Certificate of Compliance</vt:lpstr>
      <vt:lpstr>NRCS - How to Guide</vt:lpstr>
      <vt:lpstr>NRCS Website- How to Guide is found on the  rolling tape</vt:lpstr>
      <vt:lpstr>Levy Declaration Portal is found here</vt:lpstr>
      <vt:lpstr>To Register as a levy payer or complete a Levy Declaration </vt:lpstr>
      <vt:lpstr>Tax Invoice</vt:lpstr>
      <vt:lpstr>SANS 885 Ed 4</vt:lpstr>
      <vt:lpstr>NRCS Contact List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 need to know about the NRCS levy</dc:title>
  <dc:creator>Microsoft account</dc:creator>
  <cp:lastModifiedBy>Microsoft account</cp:lastModifiedBy>
  <cp:revision>38</cp:revision>
  <dcterms:created xsi:type="dcterms:W3CDTF">2025-08-28T07:20:10Z</dcterms:created>
  <dcterms:modified xsi:type="dcterms:W3CDTF">2025-11-11T08:01:19Z</dcterms:modified>
</cp:coreProperties>
</file>