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8" r:id="rId2"/>
    <p:sldId id="295" r:id="rId3"/>
    <p:sldId id="305" r:id="rId4"/>
    <p:sldId id="260" r:id="rId5"/>
    <p:sldId id="306" r:id="rId6"/>
    <p:sldId id="307" r:id="rId7"/>
    <p:sldId id="308" r:id="rId8"/>
    <p:sldId id="309" r:id="rId9"/>
    <p:sldId id="310" r:id="rId10"/>
    <p:sldId id="311" r:id="rId11"/>
    <p:sldId id="313" r:id="rId12"/>
    <p:sldId id="261" r:id="rId13"/>
    <p:sldId id="304" r:id="rId14"/>
    <p:sldId id="262" r:id="rId15"/>
    <p:sldId id="263" r:id="rId16"/>
    <p:sldId id="267" r:id="rId17"/>
    <p:sldId id="268" r:id="rId18"/>
    <p:sldId id="270" r:id="rId19"/>
    <p:sldId id="271" r:id="rId20"/>
    <p:sldId id="275" r:id="rId21"/>
    <p:sldId id="277" r:id="rId22"/>
    <p:sldId id="280" r:id="rId23"/>
    <p:sldId id="279" r:id="rId24"/>
    <p:sldId id="312" r:id="rId25"/>
    <p:sldId id="283" r:id="rId26"/>
    <p:sldId id="314" r:id="rId27"/>
    <p:sldId id="284" r:id="rId28"/>
    <p:sldId id="285" r:id="rId29"/>
    <p:sldId id="286" r:id="rId30"/>
    <p:sldId id="287" r:id="rId31"/>
    <p:sldId id="288" r:id="rId32"/>
    <p:sldId id="289" r:id="rId33"/>
    <p:sldId id="290" r:id="rId34"/>
    <p:sldId id="291" r:id="rId35"/>
    <p:sldId id="294" r:id="rId36"/>
  </p:sldIdLst>
  <p:sldSz cx="18288000" cy="10287000"/>
  <p:notesSz cx="9926638" cy="6797675"/>
  <p:embeddedFontLst>
    <p:embeddedFont>
      <p:font typeface="Roboto" panose="020B0604020202020204" charset="0"/>
      <p:regular r:id="rId38"/>
      <p:bold r:id="rId39"/>
      <p:italic r:id="rId40"/>
      <p:boldItalic r:id="rId41"/>
    </p:embeddedFont>
    <p:embeddedFont>
      <p:font typeface="Roboto Bold" panose="020B0604020202020204" charset="0"/>
      <p:regular r:id="rId42"/>
      <p:bold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90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23T12:11:37.709"/>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735391" cy="254913"/>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7497829" y="0"/>
            <a:ext cx="5735391" cy="254913"/>
          </a:xfrm>
          <a:prstGeom prst="rect">
            <a:avLst/>
          </a:prstGeom>
        </p:spPr>
        <p:txBody>
          <a:bodyPr vert="horz" lIns="91440" tIns="45720" rIns="91440" bIns="45720" rtlCol="0"/>
          <a:lstStyle>
            <a:lvl1pPr algn="r">
              <a:defRPr sz="1200"/>
            </a:lvl1pPr>
          </a:lstStyle>
          <a:p>
            <a:fld id="{B7268E1E-0E44-426D-905E-8AD9B19D2182}" type="datetimeFigureOut">
              <a:rPr lang="cs-CZ" smtClean="0"/>
              <a:t>17.02.2025</a:t>
            </a:fld>
            <a:endParaRPr lang="cs-CZ"/>
          </a:p>
        </p:txBody>
      </p:sp>
      <p:sp>
        <p:nvSpPr>
          <p:cNvPr id="4" name="Slide Image Placeholder 3"/>
          <p:cNvSpPr>
            <a:spLocks noGrp="1" noRot="1" noChangeAspect="1"/>
          </p:cNvSpPr>
          <p:nvPr>
            <p:ph type="sldImg" idx="2"/>
          </p:nvPr>
        </p:nvSpPr>
        <p:spPr>
          <a:xfrm>
            <a:off x="4921250" y="381000"/>
            <a:ext cx="3392488" cy="1908175"/>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323552" y="2416951"/>
            <a:ext cx="10588414" cy="229067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4833903"/>
            <a:ext cx="5735391" cy="25373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7497829" y="4833903"/>
            <a:ext cx="5735391" cy="25373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A2DCF7-1BAD-C46D-68FC-4532A0D0AD4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971993E-65EE-951F-FBC2-E99A84313EF4}"/>
              </a:ext>
            </a:extLst>
          </p:cNvPr>
          <p:cNvSpPr>
            <a:spLocks noGrp="1"/>
          </p:cNvSpPr>
          <p:nvPr>
            <p:ph type="hdr" sz="quarter"/>
          </p:nvPr>
        </p:nvSpPr>
        <p:spPr>
          <a:xfrm>
            <a:off x="0" y="0"/>
            <a:ext cx="5735391" cy="254913"/>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xmlns="" id="{9B4808F7-A827-80FE-8C03-9E7864A4C077}"/>
              </a:ext>
            </a:extLst>
          </p:cNvPr>
          <p:cNvSpPr>
            <a:spLocks noGrp="1"/>
          </p:cNvSpPr>
          <p:nvPr>
            <p:ph type="dt" idx="1"/>
          </p:nvPr>
        </p:nvSpPr>
        <p:spPr>
          <a:xfrm>
            <a:off x="7497829" y="0"/>
            <a:ext cx="5735391" cy="25491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xmlns="" id="{99229B56-AB56-D465-2F89-124B323A4887}"/>
              </a:ext>
            </a:extLst>
          </p:cNvPr>
          <p:cNvSpPr>
            <a:spLocks noGrp="1" noRot="1" noChangeAspect="1"/>
          </p:cNvSpPr>
          <p:nvPr>
            <p:ph type="sldImg" idx="2"/>
          </p:nvPr>
        </p:nvSpPr>
        <p:spPr>
          <a:xfrm>
            <a:off x="4921250" y="381000"/>
            <a:ext cx="3392488" cy="19081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xmlns="" id="{DA15DA54-E3EE-395F-8461-B9840794298F}"/>
              </a:ext>
            </a:extLst>
          </p:cNvPr>
          <p:cNvSpPr>
            <a:spLocks noGrp="1"/>
          </p:cNvSpPr>
          <p:nvPr>
            <p:ph type="body" sz="quarter" idx="3"/>
          </p:nvPr>
        </p:nvSpPr>
        <p:spPr>
          <a:xfrm>
            <a:off x="1323552" y="2416951"/>
            <a:ext cx="10588414" cy="2290676"/>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xmlns="" id="{FE13133E-1BAC-EADA-26EC-727B3E151FF2}"/>
              </a:ext>
            </a:extLst>
          </p:cNvPr>
          <p:cNvSpPr>
            <a:spLocks noGrp="1"/>
          </p:cNvSpPr>
          <p:nvPr>
            <p:ph type="ftr" sz="quarter" idx="4"/>
          </p:nvPr>
        </p:nvSpPr>
        <p:spPr>
          <a:xfrm>
            <a:off x="0" y="4833903"/>
            <a:ext cx="5735391" cy="25373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xmlns="" id="{CF7E0B95-32A0-CF3D-D92A-FC49121BA48E}"/>
              </a:ext>
            </a:extLst>
          </p:cNvPr>
          <p:cNvSpPr>
            <a:spLocks noGrp="1"/>
          </p:cNvSpPr>
          <p:nvPr>
            <p:ph type="sldNum" sz="quarter" idx="5"/>
          </p:nvPr>
        </p:nvSpPr>
        <p:spPr>
          <a:xfrm>
            <a:off x="7497829" y="4833903"/>
            <a:ext cx="5735391" cy="25373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8832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735391" cy="25491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7497829" y="0"/>
            <a:ext cx="5735391" cy="25491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921250" y="381000"/>
            <a:ext cx="3392488" cy="19081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323552" y="2416951"/>
            <a:ext cx="10588414" cy="2290676"/>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4833903"/>
            <a:ext cx="5735391" cy="25373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7497829" y="4833903"/>
            <a:ext cx="5735391" cy="25373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1045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85946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735391" cy="25491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7497829" y="0"/>
            <a:ext cx="5735391" cy="25491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921250" y="381000"/>
            <a:ext cx="3392488" cy="19081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323552" y="2416951"/>
            <a:ext cx="10588414" cy="2290676"/>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4833903"/>
            <a:ext cx="5735391" cy="25373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7497829" y="4833903"/>
            <a:ext cx="5735391" cy="25373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869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04D0BD-CDC6-30B9-138C-F09700790A5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865AD8B-0B91-7962-5850-DCE6F0822AB8}"/>
              </a:ext>
            </a:extLst>
          </p:cNvPr>
          <p:cNvSpPr>
            <a:spLocks noGrp="1"/>
          </p:cNvSpPr>
          <p:nvPr>
            <p:ph type="hdr" sz="quarter"/>
          </p:nvPr>
        </p:nvSpPr>
        <p:spPr>
          <a:xfrm>
            <a:off x="0" y="0"/>
            <a:ext cx="5735391" cy="254913"/>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xmlns="" id="{2CF4D964-C32C-F795-E35D-C705BB9B8231}"/>
              </a:ext>
            </a:extLst>
          </p:cNvPr>
          <p:cNvSpPr>
            <a:spLocks noGrp="1"/>
          </p:cNvSpPr>
          <p:nvPr>
            <p:ph type="dt" idx="1"/>
          </p:nvPr>
        </p:nvSpPr>
        <p:spPr>
          <a:xfrm>
            <a:off x="7497829" y="0"/>
            <a:ext cx="5735391" cy="254913"/>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xmlns="" id="{DE3822D0-7EE4-7CF5-E8D5-113EA3948F04}"/>
              </a:ext>
            </a:extLst>
          </p:cNvPr>
          <p:cNvSpPr>
            <a:spLocks noGrp="1" noRot="1" noChangeAspect="1"/>
          </p:cNvSpPr>
          <p:nvPr>
            <p:ph type="sldImg" idx="2"/>
          </p:nvPr>
        </p:nvSpPr>
        <p:spPr>
          <a:xfrm>
            <a:off x="4921250" y="381000"/>
            <a:ext cx="3392488" cy="19081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xmlns="" id="{A3D393F3-D415-83A5-66FA-C93B59E704CB}"/>
              </a:ext>
            </a:extLst>
          </p:cNvPr>
          <p:cNvSpPr>
            <a:spLocks noGrp="1"/>
          </p:cNvSpPr>
          <p:nvPr>
            <p:ph type="body" sz="quarter" idx="3"/>
          </p:nvPr>
        </p:nvSpPr>
        <p:spPr>
          <a:xfrm>
            <a:off x="1323552" y="2416951"/>
            <a:ext cx="10588414" cy="2290676"/>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xmlns="" id="{4BF9CFED-5F66-D40D-910C-4D43D70A5185}"/>
              </a:ext>
            </a:extLst>
          </p:cNvPr>
          <p:cNvSpPr>
            <a:spLocks noGrp="1"/>
          </p:cNvSpPr>
          <p:nvPr>
            <p:ph type="ftr" sz="quarter" idx="4"/>
          </p:nvPr>
        </p:nvSpPr>
        <p:spPr>
          <a:xfrm>
            <a:off x="0" y="4833903"/>
            <a:ext cx="5735391" cy="25373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xmlns="" id="{D0E1A374-2275-009F-36BE-2100DF99AA46}"/>
              </a:ext>
            </a:extLst>
          </p:cNvPr>
          <p:cNvSpPr>
            <a:spLocks noGrp="1"/>
          </p:cNvSpPr>
          <p:nvPr>
            <p:ph type="sldNum" sz="quarter" idx="5"/>
          </p:nvPr>
        </p:nvSpPr>
        <p:spPr>
          <a:xfrm>
            <a:off x="7497829" y="4833903"/>
            <a:ext cx="5735391" cy="25373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140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944971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61" b="11268"/>
          <a:stretch>
            <a:fillRect/>
          </a:stretch>
        </p:blipFill>
        <p:spPr>
          <a:xfrm>
            <a:off x="152400" y="0"/>
            <a:ext cx="18288000" cy="10287000"/>
          </a:xfrm>
          <a:prstGeom prst="rect">
            <a:avLst/>
          </a:prstGeom>
        </p:spPr>
      </p:pic>
      <p:pic>
        <p:nvPicPr>
          <p:cNvPr id="3" name="Picture 3"/>
          <p:cNvPicPr>
            <a:picLocks noChangeAspect="1"/>
          </p:cNvPicPr>
          <p:nvPr/>
        </p:nvPicPr>
        <p:blipFill>
          <a:blip r:embed="rId3"/>
          <a:srcRect/>
          <a:stretch>
            <a:fillRect/>
          </a:stretch>
        </p:blipFill>
        <p:spPr>
          <a:xfrm>
            <a:off x="359974" y="358995"/>
            <a:ext cx="7266663" cy="1453333"/>
          </a:xfrm>
          <a:prstGeom prst="rect">
            <a:avLst/>
          </a:prstGeom>
        </p:spPr>
      </p:pic>
      <p:grpSp>
        <p:nvGrpSpPr>
          <p:cNvPr id="4" name="Group 4"/>
          <p:cNvGrpSpPr/>
          <p:nvPr/>
        </p:nvGrpSpPr>
        <p:grpSpPr>
          <a:xfrm>
            <a:off x="8845906" y="1129021"/>
            <a:ext cx="8795511" cy="2083186"/>
            <a:chOff x="0" y="0"/>
            <a:chExt cx="2220608" cy="548658"/>
          </a:xfrm>
        </p:grpSpPr>
        <p:sp>
          <p:nvSpPr>
            <p:cNvPr id="5" name="Freeform 5"/>
            <p:cNvSpPr/>
            <p:nvPr/>
          </p:nvSpPr>
          <p:spPr>
            <a:xfrm>
              <a:off x="0" y="0"/>
              <a:ext cx="2220608" cy="548658"/>
            </a:xfrm>
            <a:custGeom>
              <a:avLst/>
              <a:gdLst/>
              <a:ahLst/>
              <a:cxnLst/>
              <a:rect l="l" t="t" r="r" b="b"/>
              <a:pathLst>
                <a:path w="2220608" h="548658">
                  <a:moveTo>
                    <a:pt x="0" y="0"/>
                  </a:moveTo>
                  <a:lnTo>
                    <a:pt x="2220608" y="0"/>
                  </a:lnTo>
                  <a:lnTo>
                    <a:pt x="2220608" y="548658"/>
                  </a:lnTo>
                  <a:lnTo>
                    <a:pt x="0" y="548658"/>
                  </a:lnTo>
                  <a:close/>
                </a:path>
              </a:pathLst>
            </a:custGeom>
            <a:solidFill>
              <a:srgbClr val="088298">
                <a:alpha val="69804"/>
              </a:srgbClr>
            </a:solidFill>
          </p:spPr>
          <p:txBody>
            <a:bodyPr/>
            <a:lstStyle/>
            <a:p>
              <a:endParaRPr lang="en-US"/>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939"/>
                </a:lnSpc>
              </a:pPr>
              <a:endParaRPr/>
            </a:p>
          </p:txBody>
        </p:sp>
      </p:grpSp>
      <p:sp>
        <p:nvSpPr>
          <p:cNvPr id="7" name="TextBox 7"/>
          <p:cNvSpPr txBox="1"/>
          <p:nvPr/>
        </p:nvSpPr>
        <p:spPr>
          <a:xfrm>
            <a:off x="9144000" y="2700667"/>
            <a:ext cx="8431371" cy="429605"/>
          </a:xfrm>
          <a:prstGeom prst="rect">
            <a:avLst/>
          </a:prstGeom>
        </p:spPr>
        <p:txBody>
          <a:bodyPr wrap="square" lIns="0" tIns="0" rIns="0" bIns="0" rtlCol="0" anchor="t">
            <a:spAutoFit/>
          </a:bodyPr>
          <a:lstStyle/>
          <a:p>
            <a:pPr algn="ctr">
              <a:lnSpc>
                <a:spcPts val="3639"/>
              </a:lnSpc>
            </a:pPr>
            <a:r>
              <a:rPr lang="en-US" sz="2599" spc="51" dirty="0">
                <a:solidFill>
                  <a:srgbClr val="FFFFFF"/>
                </a:solidFill>
                <a:latin typeface="Roboto"/>
              </a:rPr>
              <a:t>R.1283, 04 October 2019 &amp; R.2410, 26 August 2022</a:t>
            </a:r>
          </a:p>
        </p:txBody>
      </p:sp>
      <p:sp>
        <p:nvSpPr>
          <p:cNvPr id="8" name="TextBox 8"/>
          <p:cNvSpPr txBox="1"/>
          <p:nvPr/>
        </p:nvSpPr>
        <p:spPr>
          <a:xfrm>
            <a:off x="8779860" y="1476196"/>
            <a:ext cx="8695219" cy="1166986"/>
          </a:xfrm>
          <a:prstGeom prst="rect">
            <a:avLst/>
          </a:prstGeom>
        </p:spPr>
        <p:txBody>
          <a:bodyPr lIns="0" tIns="0" rIns="0" bIns="0" rtlCol="0" anchor="t">
            <a:spAutoFit/>
          </a:bodyPr>
          <a:lstStyle/>
          <a:p>
            <a:pPr algn="r">
              <a:lnSpc>
                <a:spcPts val="4821"/>
              </a:lnSpc>
            </a:pPr>
            <a:r>
              <a:rPr lang="en-US" sz="2800" spc="52" dirty="0">
                <a:solidFill>
                  <a:srgbClr val="FFFFFF"/>
                </a:solidFill>
                <a:latin typeface="Roboto Bold"/>
              </a:rPr>
              <a:t>PROCESSED MEAT PRODUCTS &amp;          	CERTAIN RAW PROCESSED MEAT PRODUCTS  </a:t>
            </a:r>
          </a:p>
        </p:txBody>
      </p:sp>
      <p:grpSp>
        <p:nvGrpSpPr>
          <p:cNvPr id="9" name="Group 9"/>
          <p:cNvGrpSpPr/>
          <p:nvPr/>
        </p:nvGrpSpPr>
        <p:grpSpPr>
          <a:xfrm>
            <a:off x="12854381" y="8745204"/>
            <a:ext cx="5142040" cy="1366820"/>
            <a:chOff x="0" y="0"/>
            <a:chExt cx="1354282" cy="359985"/>
          </a:xfrm>
        </p:grpSpPr>
        <p:sp>
          <p:nvSpPr>
            <p:cNvPr id="10" name="Freeform 10"/>
            <p:cNvSpPr/>
            <p:nvPr/>
          </p:nvSpPr>
          <p:spPr>
            <a:xfrm>
              <a:off x="0" y="0"/>
              <a:ext cx="1354282" cy="359985"/>
            </a:xfrm>
            <a:custGeom>
              <a:avLst/>
              <a:gdLst/>
              <a:ahLst/>
              <a:cxnLst/>
              <a:rect l="l" t="t" r="r" b="b"/>
              <a:pathLst>
                <a:path w="1354282" h="359985">
                  <a:moveTo>
                    <a:pt x="0" y="0"/>
                  </a:moveTo>
                  <a:lnTo>
                    <a:pt x="1354282" y="0"/>
                  </a:lnTo>
                  <a:lnTo>
                    <a:pt x="1354282" y="359985"/>
                  </a:lnTo>
                  <a:lnTo>
                    <a:pt x="0" y="359985"/>
                  </a:lnTo>
                  <a:close/>
                </a:path>
              </a:pathLst>
            </a:custGeom>
            <a:solidFill>
              <a:srgbClr val="088298">
                <a:alpha val="69804"/>
              </a:srgbClr>
            </a:solidFill>
          </p:spPr>
          <p:txBody>
            <a:bodyPr/>
            <a:lstStyle/>
            <a:p>
              <a:endParaRPr lang="en-US"/>
            </a:p>
          </p:txBody>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939"/>
                </a:lnSpc>
              </a:pPr>
              <a:endParaRPr/>
            </a:p>
          </p:txBody>
        </p:sp>
      </p:grpSp>
      <p:sp>
        <p:nvSpPr>
          <p:cNvPr id="15" name="TextBox 14">
            <a:extLst>
              <a:ext uri="{FF2B5EF4-FFF2-40B4-BE49-F238E27FC236}">
                <a16:creationId xmlns:a16="http://schemas.microsoft.com/office/drawing/2014/main" xmlns="" id="{8175BE3C-84E3-D5D3-E146-E952A537755A}"/>
              </a:ext>
            </a:extLst>
          </p:cNvPr>
          <p:cNvSpPr txBox="1"/>
          <p:nvPr/>
        </p:nvSpPr>
        <p:spPr>
          <a:xfrm>
            <a:off x="9372600" y="8770235"/>
            <a:ext cx="9166860" cy="528350"/>
          </a:xfrm>
          <a:prstGeom prst="rect">
            <a:avLst/>
          </a:prstGeom>
          <a:noFill/>
        </p:spPr>
        <p:txBody>
          <a:bodyPr wrap="square">
            <a:spAutoFit/>
          </a:bodyPr>
          <a:lstStyle/>
          <a:p>
            <a:pPr algn="ctr">
              <a:lnSpc>
                <a:spcPts val="3639"/>
              </a:lnSpc>
            </a:pPr>
            <a:r>
              <a:rPr lang="en-US" sz="2800" spc="51" dirty="0">
                <a:solidFill>
                  <a:srgbClr val="FFFFFF"/>
                </a:solidFill>
                <a:latin typeface="Roboto"/>
              </a:rPr>
              <a:t>Presented by: </a:t>
            </a:r>
          </a:p>
        </p:txBody>
      </p:sp>
      <p:sp>
        <p:nvSpPr>
          <p:cNvPr id="17" name="TextBox 16">
            <a:extLst>
              <a:ext uri="{FF2B5EF4-FFF2-40B4-BE49-F238E27FC236}">
                <a16:creationId xmlns:a16="http://schemas.microsoft.com/office/drawing/2014/main" xmlns="" id="{7D51951E-6EBC-BE29-25AF-9E4E0FC49DF9}"/>
              </a:ext>
            </a:extLst>
          </p:cNvPr>
          <p:cNvSpPr txBox="1"/>
          <p:nvPr/>
        </p:nvSpPr>
        <p:spPr>
          <a:xfrm>
            <a:off x="6530061" y="9239322"/>
            <a:ext cx="9166860" cy="820096"/>
          </a:xfrm>
          <a:prstGeom prst="rect">
            <a:avLst/>
          </a:prstGeom>
          <a:noFill/>
        </p:spPr>
        <p:txBody>
          <a:bodyPr wrap="square">
            <a:spAutoFit/>
          </a:bodyPr>
          <a:lstStyle/>
          <a:p>
            <a:pPr algn="r">
              <a:lnSpc>
                <a:spcPts val="6465"/>
              </a:lnSpc>
            </a:pPr>
            <a:r>
              <a:rPr lang="en-US" sz="3200" spc="92" dirty="0">
                <a:solidFill>
                  <a:srgbClr val="FFFFFF"/>
                </a:solidFill>
                <a:latin typeface="Roboto Bold"/>
              </a:rPr>
              <a:t>Palesa Mpana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A564AF-2B09-ACAC-12EC-5DB21D1638D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01D1C3BB-415A-F1E3-9830-B4B8BA26E63A}"/>
              </a:ext>
            </a:extLst>
          </p:cNvPr>
          <p:cNvGrpSpPr/>
          <p:nvPr/>
        </p:nvGrpSpPr>
        <p:grpSpPr>
          <a:xfrm>
            <a:off x="1188420" y="2744677"/>
            <a:ext cx="5807382" cy="346442"/>
            <a:chOff x="0" y="0"/>
            <a:chExt cx="2554670" cy="152400"/>
          </a:xfrm>
        </p:grpSpPr>
        <p:sp>
          <p:nvSpPr>
            <p:cNvPr id="3" name="Freeform 3">
              <a:extLst>
                <a:ext uri="{FF2B5EF4-FFF2-40B4-BE49-F238E27FC236}">
                  <a16:creationId xmlns:a16="http://schemas.microsoft.com/office/drawing/2014/main" xmlns="" id="{FA6CFEEB-CC78-B06E-D102-68E106A95780}"/>
                </a:ext>
              </a:extLst>
            </p:cNvPr>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a:extLst>
              <a:ext uri="{FF2B5EF4-FFF2-40B4-BE49-F238E27FC236}">
                <a16:creationId xmlns:a16="http://schemas.microsoft.com/office/drawing/2014/main" xmlns="" id="{1CE751D3-7E5D-BD5F-61F5-93C5792122A5}"/>
              </a:ext>
            </a:extLst>
          </p:cNvPr>
          <p:cNvGrpSpPr/>
          <p:nvPr/>
        </p:nvGrpSpPr>
        <p:grpSpPr>
          <a:xfrm>
            <a:off x="1028700" y="695325"/>
            <a:ext cx="2232858" cy="666750"/>
            <a:chOff x="0" y="0"/>
            <a:chExt cx="814553" cy="243232"/>
          </a:xfrm>
        </p:grpSpPr>
        <p:sp>
          <p:nvSpPr>
            <p:cNvPr id="5" name="Freeform 5">
              <a:extLst>
                <a:ext uri="{FF2B5EF4-FFF2-40B4-BE49-F238E27FC236}">
                  <a16:creationId xmlns:a16="http://schemas.microsoft.com/office/drawing/2014/main" xmlns="" id="{55E27826-D467-69BD-1D65-800724DF08FE}"/>
                </a:ext>
              </a:extLst>
            </p:cNvPr>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a:extLst>
              <a:ext uri="{FF2B5EF4-FFF2-40B4-BE49-F238E27FC236}">
                <a16:creationId xmlns:a16="http://schemas.microsoft.com/office/drawing/2014/main" xmlns="" id="{2F1269C8-2703-3E92-C229-58794697E743}"/>
              </a:ext>
            </a:extLst>
          </p:cNvPr>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dirty="0">
                <a:solidFill>
                  <a:srgbClr val="000000"/>
                </a:solidFill>
                <a:latin typeface="Roboto Bold"/>
              </a:rPr>
              <a:t>SPECIFIC COMPOSITIONAL STANDARDS PMP</a:t>
            </a:r>
          </a:p>
        </p:txBody>
      </p:sp>
      <p:sp>
        <p:nvSpPr>
          <p:cNvPr id="13" name="TextBox 13">
            <a:extLst>
              <a:ext uri="{FF2B5EF4-FFF2-40B4-BE49-F238E27FC236}">
                <a16:creationId xmlns:a16="http://schemas.microsoft.com/office/drawing/2014/main" xmlns="" id="{D71FC8D0-E7B3-E86C-843D-E7BB6F50E971}"/>
              </a:ext>
            </a:extLst>
          </p:cNvPr>
          <p:cNvSpPr txBox="1"/>
          <p:nvPr/>
        </p:nvSpPr>
        <p:spPr>
          <a:xfrm>
            <a:off x="1160251" y="822007"/>
            <a:ext cx="2089584"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COMPOSITION </a:t>
            </a:r>
          </a:p>
        </p:txBody>
      </p:sp>
      <p:sp>
        <p:nvSpPr>
          <p:cNvPr id="14" name="TextBox 14">
            <a:extLst>
              <a:ext uri="{FF2B5EF4-FFF2-40B4-BE49-F238E27FC236}">
                <a16:creationId xmlns:a16="http://schemas.microsoft.com/office/drawing/2014/main" xmlns="" id="{C145D853-A0BD-8240-B62D-8057FBCD683A}"/>
              </a:ext>
            </a:extLst>
          </p:cNvPr>
          <p:cNvSpPr txBox="1"/>
          <p:nvPr/>
        </p:nvSpPr>
        <p:spPr>
          <a:xfrm>
            <a:off x="1028700" y="4249627"/>
            <a:ext cx="4963846" cy="422176"/>
          </a:xfrm>
          <a:prstGeom prst="rect">
            <a:avLst/>
          </a:prstGeom>
        </p:spPr>
        <p:txBody>
          <a:bodyPr lIns="0" tIns="0" rIns="0" bIns="0" rtlCol="0" anchor="t">
            <a:spAutoFit/>
          </a:bodyPr>
          <a:lstStyle/>
          <a:p>
            <a:pPr>
              <a:lnSpc>
                <a:spcPts val="3499"/>
              </a:lnSpc>
            </a:pPr>
            <a:r>
              <a:rPr lang="en-US" sz="2499" dirty="0">
                <a:solidFill>
                  <a:srgbClr val="000000"/>
                </a:solidFill>
                <a:latin typeface="Roboto Bold"/>
              </a:rPr>
              <a:t>Regulation 6(4) </a:t>
            </a:r>
          </a:p>
        </p:txBody>
      </p:sp>
      <p:sp>
        <p:nvSpPr>
          <p:cNvPr id="15" name="TextBox 15">
            <a:extLst>
              <a:ext uri="{FF2B5EF4-FFF2-40B4-BE49-F238E27FC236}">
                <a16:creationId xmlns:a16="http://schemas.microsoft.com/office/drawing/2014/main" xmlns="" id="{452E1B6D-694E-1590-D2DB-00E0BB3D9682}"/>
              </a:ext>
            </a:extLst>
          </p:cNvPr>
          <p:cNvSpPr txBox="1"/>
          <p:nvPr/>
        </p:nvSpPr>
        <p:spPr>
          <a:xfrm>
            <a:off x="1028700" y="4736573"/>
            <a:ext cx="14294290" cy="452047"/>
          </a:xfrm>
          <a:prstGeom prst="rect">
            <a:avLst/>
          </a:prstGeom>
        </p:spPr>
        <p:txBody>
          <a:bodyPr wrap="square" lIns="0" tIns="0" rIns="0" bIns="0" rtlCol="0" anchor="t">
            <a:spAutoFit/>
          </a:bodyPr>
          <a:lstStyle/>
          <a:p>
            <a:pPr>
              <a:lnSpc>
                <a:spcPts val="3779"/>
              </a:lnSpc>
            </a:pPr>
            <a:r>
              <a:rPr lang="en-US" sz="2699" dirty="0">
                <a:solidFill>
                  <a:srgbClr val="000000"/>
                </a:solidFill>
                <a:latin typeface="Roboto"/>
              </a:rPr>
              <a:t> </a:t>
            </a:r>
          </a:p>
        </p:txBody>
      </p:sp>
      <p:pic>
        <p:nvPicPr>
          <p:cNvPr id="17" name="Picture 16">
            <a:extLst>
              <a:ext uri="{FF2B5EF4-FFF2-40B4-BE49-F238E27FC236}">
                <a16:creationId xmlns:a16="http://schemas.microsoft.com/office/drawing/2014/main" xmlns="" id="{88C744A6-AC68-7E6F-F783-5242F831E790}"/>
              </a:ext>
            </a:extLst>
          </p:cNvPr>
          <p:cNvPicPr>
            <a:picLocks noChangeAspect="1"/>
          </p:cNvPicPr>
          <p:nvPr/>
        </p:nvPicPr>
        <p:blipFill>
          <a:blip r:embed="rId2"/>
          <a:srcRect l="26190" t="32799" r="24231" b="27778"/>
          <a:stretch/>
        </p:blipFill>
        <p:spPr>
          <a:xfrm>
            <a:off x="2364233" y="4671803"/>
            <a:ext cx="12958757" cy="5272297"/>
          </a:xfrm>
          <a:prstGeom prst="rect">
            <a:avLst/>
          </a:prstGeom>
        </p:spPr>
      </p:pic>
    </p:spTree>
    <p:extLst>
      <p:ext uri="{BB962C8B-B14F-4D97-AF65-F5344CB8AC3E}">
        <p14:creationId xmlns:p14="http://schemas.microsoft.com/office/powerpoint/2010/main" val="266777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890C0B-D7B2-5707-C881-3827255ED374}"/>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xmlns="" id="{0CE39C76-3622-02E6-8BD3-AB3D8371662B}"/>
              </a:ext>
            </a:extLst>
          </p:cNvPr>
          <p:cNvSpPr txBox="1"/>
          <p:nvPr/>
        </p:nvSpPr>
        <p:spPr>
          <a:xfrm>
            <a:off x="1160251" y="822007"/>
            <a:ext cx="2089584" cy="346249"/>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144" normalizeH="0" baseline="0" noProof="0" dirty="0">
                <a:ln>
                  <a:noFill/>
                </a:ln>
                <a:solidFill>
                  <a:srgbClr val="FFFFFF"/>
                </a:solidFill>
                <a:effectLst/>
                <a:uLnTx/>
                <a:uFillTx/>
                <a:latin typeface="Roboto Bold"/>
                <a:ea typeface="+mn-ea"/>
                <a:cs typeface="+mn-cs"/>
              </a:rPr>
              <a:t>COMPOSITION </a:t>
            </a:r>
          </a:p>
        </p:txBody>
      </p:sp>
      <p:sp>
        <p:nvSpPr>
          <p:cNvPr id="14" name="TextBox 14">
            <a:extLst>
              <a:ext uri="{FF2B5EF4-FFF2-40B4-BE49-F238E27FC236}">
                <a16:creationId xmlns:a16="http://schemas.microsoft.com/office/drawing/2014/main" xmlns="" id="{56C94AA7-6625-8E71-1535-ED91FADFEA2C}"/>
              </a:ext>
            </a:extLst>
          </p:cNvPr>
          <p:cNvSpPr txBox="1"/>
          <p:nvPr/>
        </p:nvSpPr>
        <p:spPr>
          <a:xfrm>
            <a:off x="1160251" y="4305300"/>
            <a:ext cx="4963846" cy="422176"/>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Roboto Bold"/>
                <a:ea typeface="+mn-ea"/>
                <a:cs typeface="+mn-cs"/>
              </a:rPr>
              <a:t> </a:t>
            </a:r>
          </a:p>
        </p:txBody>
      </p:sp>
      <p:pic>
        <p:nvPicPr>
          <p:cNvPr id="3" name="Picture 2">
            <a:extLst>
              <a:ext uri="{FF2B5EF4-FFF2-40B4-BE49-F238E27FC236}">
                <a16:creationId xmlns:a16="http://schemas.microsoft.com/office/drawing/2014/main" xmlns="" id="{D190CE66-5223-5E8A-6B47-48C218CC8657}"/>
              </a:ext>
            </a:extLst>
          </p:cNvPr>
          <p:cNvPicPr>
            <a:picLocks noChangeAspect="1"/>
          </p:cNvPicPr>
          <p:nvPr/>
        </p:nvPicPr>
        <p:blipFill>
          <a:blip r:embed="rId3"/>
          <a:srcRect l="20717" t="53333" r="22767" b="4444"/>
          <a:stretch/>
        </p:blipFill>
        <p:spPr>
          <a:xfrm>
            <a:off x="533400" y="266700"/>
            <a:ext cx="15266765" cy="6074093"/>
          </a:xfrm>
          <a:prstGeom prst="rect">
            <a:avLst/>
          </a:prstGeom>
        </p:spPr>
      </p:pic>
    </p:spTree>
    <p:extLst>
      <p:ext uri="{BB962C8B-B14F-4D97-AF65-F5344CB8AC3E}">
        <p14:creationId xmlns:p14="http://schemas.microsoft.com/office/powerpoint/2010/main" val="161095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9">
            <a:extLst>
              <a:ext uri="{FF2B5EF4-FFF2-40B4-BE49-F238E27FC236}">
                <a16:creationId xmlns:a16="http://schemas.microsoft.com/office/drawing/2014/main" xmlns="" id="{89BA8B7D-B93A-05EC-AB3F-E886A67805A2}"/>
              </a:ext>
            </a:extLst>
          </p:cNvPr>
          <p:cNvGrpSpPr>
            <a:grpSpLocks noChangeAspect="1"/>
          </p:cNvGrpSpPr>
          <p:nvPr/>
        </p:nvGrpSpPr>
        <p:grpSpPr>
          <a:xfrm>
            <a:off x="11652987" y="90563"/>
            <a:ext cx="4274837" cy="4274820"/>
            <a:chOff x="0" y="0"/>
            <a:chExt cx="6350000" cy="6349975"/>
          </a:xfrm>
        </p:grpSpPr>
        <p:sp>
          <p:nvSpPr>
            <p:cNvPr id="19" name="Freeform 10">
              <a:extLst>
                <a:ext uri="{FF2B5EF4-FFF2-40B4-BE49-F238E27FC236}">
                  <a16:creationId xmlns:a16="http://schemas.microsoft.com/office/drawing/2014/main" xmlns="" id="{9A75F055-EFB2-F959-A508-C63BDA100332}"/>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461" r="-44819"/>
              </a:stretch>
            </a:blipFill>
          </p:spPr>
          <p:txBody>
            <a:bodyPr/>
            <a:lstStyle/>
            <a:p>
              <a:endParaRPr lang="en-US"/>
            </a:p>
          </p:txBody>
        </p:sp>
      </p:grpSp>
      <p:grpSp>
        <p:nvGrpSpPr>
          <p:cNvPr id="2" name="Group 2"/>
          <p:cNvGrpSpPr/>
          <p:nvPr/>
        </p:nvGrpSpPr>
        <p:grpSpPr>
          <a:xfrm>
            <a:off x="672714" y="361950"/>
            <a:ext cx="3051713" cy="666750"/>
            <a:chOff x="0" y="0"/>
            <a:chExt cx="1113273" cy="243232"/>
          </a:xfrm>
        </p:grpSpPr>
        <p:sp>
          <p:nvSpPr>
            <p:cNvPr id="3" name="Freeform 3"/>
            <p:cNvSpPr/>
            <p:nvPr/>
          </p:nvSpPr>
          <p:spPr>
            <a:xfrm>
              <a:off x="0" y="0"/>
              <a:ext cx="1113273" cy="243232"/>
            </a:xfrm>
            <a:custGeom>
              <a:avLst/>
              <a:gdLst/>
              <a:ahLst/>
              <a:cxnLst/>
              <a:rect l="l" t="t" r="r" b="b"/>
              <a:pathLst>
                <a:path w="1113273" h="243232">
                  <a:moveTo>
                    <a:pt x="0" y="0"/>
                  </a:moveTo>
                  <a:lnTo>
                    <a:pt x="1113273" y="0"/>
                  </a:lnTo>
                  <a:lnTo>
                    <a:pt x="1113273" y="243232"/>
                  </a:lnTo>
                  <a:lnTo>
                    <a:pt x="0" y="243232"/>
                  </a:lnTo>
                  <a:close/>
                </a:path>
              </a:pathLst>
            </a:custGeom>
            <a:solidFill>
              <a:srgbClr val="088298"/>
            </a:solidFill>
          </p:spPr>
          <p:txBody>
            <a:bodyPr/>
            <a:lstStyle/>
            <a:p>
              <a:endParaRPr lang="en-US"/>
            </a:p>
          </p:txBody>
        </p:sp>
      </p:grpSp>
      <p:grpSp>
        <p:nvGrpSpPr>
          <p:cNvPr id="4" name="Group 4"/>
          <p:cNvGrpSpPr/>
          <p:nvPr/>
        </p:nvGrpSpPr>
        <p:grpSpPr>
          <a:xfrm>
            <a:off x="4589475" y="1829144"/>
            <a:ext cx="4030792" cy="346442"/>
            <a:chOff x="0" y="0"/>
            <a:chExt cx="1773147" cy="152400"/>
          </a:xfrm>
        </p:grpSpPr>
        <p:sp>
          <p:nvSpPr>
            <p:cNvPr id="5" name="Freeform 5"/>
            <p:cNvSpPr/>
            <p:nvPr/>
          </p:nvSpPr>
          <p:spPr>
            <a:xfrm>
              <a:off x="0" y="0"/>
              <a:ext cx="1773147" cy="152400"/>
            </a:xfrm>
            <a:custGeom>
              <a:avLst/>
              <a:gdLst/>
              <a:ahLst/>
              <a:cxnLst/>
              <a:rect l="l" t="t" r="r" b="b"/>
              <a:pathLst>
                <a:path w="1773147" h="152400">
                  <a:moveTo>
                    <a:pt x="0" y="0"/>
                  </a:moveTo>
                  <a:lnTo>
                    <a:pt x="1773147" y="0"/>
                  </a:lnTo>
                  <a:lnTo>
                    <a:pt x="1773147" y="152400"/>
                  </a:lnTo>
                  <a:lnTo>
                    <a:pt x="0" y="152400"/>
                  </a:lnTo>
                  <a:close/>
                </a:path>
              </a:pathLst>
            </a:custGeom>
            <a:solidFill>
              <a:srgbClr val="088298">
                <a:alpha val="49804"/>
              </a:srgbClr>
            </a:solidFill>
          </p:spPr>
          <p:txBody>
            <a:bodyPr/>
            <a:lstStyle/>
            <a:p>
              <a:endParaRPr lang="en-US"/>
            </a:p>
          </p:txBody>
        </p:sp>
      </p:grpSp>
      <p:sp>
        <p:nvSpPr>
          <p:cNvPr id="6" name="TextBox 6"/>
          <p:cNvSpPr txBox="1"/>
          <p:nvPr/>
        </p:nvSpPr>
        <p:spPr>
          <a:xfrm>
            <a:off x="674911" y="1420604"/>
            <a:ext cx="8741372" cy="1614739"/>
          </a:xfrm>
          <a:prstGeom prst="rect">
            <a:avLst/>
          </a:prstGeom>
        </p:spPr>
        <p:txBody>
          <a:bodyPr lIns="0" tIns="0" rIns="0" bIns="0" rtlCol="0" anchor="t">
            <a:spAutoFit/>
          </a:bodyPr>
          <a:lstStyle/>
          <a:p>
            <a:pPr>
              <a:lnSpc>
                <a:spcPts val="6200"/>
              </a:lnSpc>
            </a:pPr>
            <a:r>
              <a:rPr lang="en-US" sz="6200" spc="62" dirty="0">
                <a:solidFill>
                  <a:srgbClr val="000000"/>
                </a:solidFill>
                <a:latin typeface="Roboto Bold"/>
              </a:rPr>
              <a:t>SHALL BE CLASSIFIED AS FOLLOW:</a:t>
            </a:r>
          </a:p>
        </p:txBody>
      </p:sp>
      <p:grpSp>
        <p:nvGrpSpPr>
          <p:cNvPr id="9" name="Group 9"/>
          <p:cNvGrpSpPr>
            <a:grpSpLocks noChangeAspect="1"/>
          </p:cNvGrpSpPr>
          <p:nvPr/>
        </p:nvGrpSpPr>
        <p:grpSpPr>
          <a:xfrm rot="-3299732">
            <a:off x="14794544" y="-852389"/>
            <a:ext cx="3552144" cy="355213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277" t="-7320" r="-39816"/>
              </a:stretch>
            </a:blipFill>
          </p:spPr>
          <p:txBody>
            <a:bodyPr/>
            <a:lstStyle/>
            <a:p>
              <a:endParaRPr lang="en-US"/>
            </a:p>
          </p:txBody>
        </p:sp>
      </p:grpSp>
      <p:grpSp>
        <p:nvGrpSpPr>
          <p:cNvPr id="11" name="Group 11"/>
          <p:cNvGrpSpPr>
            <a:grpSpLocks noChangeAspect="1"/>
          </p:cNvGrpSpPr>
          <p:nvPr/>
        </p:nvGrpSpPr>
        <p:grpSpPr>
          <a:xfrm>
            <a:off x="15493225" y="2072677"/>
            <a:ext cx="2992950" cy="2992938"/>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99" r="-24999"/>
              </a:stretch>
            </a:blipFill>
          </p:spPr>
          <p:txBody>
            <a:bodyPr/>
            <a:lstStyle/>
            <a:p>
              <a:endParaRPr lang="en-US"/>
            </a:p>
          </p:txBody>
        </p:sp>
      </p:grpSp>
      <p:sp>
        <p:nvSpPr>
          <p:cNvPr id="13" name="TextBox 13"/>
          <p:cNvSpPr txBox="1"/>
          <p:nvPr/>
        </p:nvSpPr>
        <p:spPr>
          <a:xfrm>
            <a:off x="674911" y="434340"/>
            <a:ext cx="3049516" cy="464820"/>
          </a:xfrm>
          <a:prstGeom prst="rect">
            <a:avLst/>
          </a:prstGeom>
        </p:spPr>
        <p:txBody>
          <a:bodyPr lIns="0" tIns="0" rIns="0" bIns="0" rtlCol="0" anchor="t">
            <a:spAutoFit/>
          </a:bodyPr>
          <a:lstStyle/>
          <a:p>
            <a:pPr algn="ctr">
              <a:lnSpc>
                <a:spcPts val="3779"/>
              </a:lnSpc>
            </a:pPr>
            <a:r>
              <a:rPr lang="en-US" sz="2700" spc="186" dirty="0">
                <a:solidFill>
                  <a:srgbClr val="FFFFFF"/>
                </a:solidFill>
                <a:latin typeface="Roboto Bold"/>
              </a:rPr>
              <a:t>RAW CLASSES</a:t>
            </a:r>
          </a:p>
        </p:txBody>
      </p:sp>
      <p:sp>
        <p:nvSpPr>
          <p:cNvPr id="14" name="TextBox 14"/>
          <p:cNvSpPr txBox="1"/>
          <p:nvPr/>
        </p:nvSpPr>
        <p:spPr>
          <a:xfrm>
            <a:off x="335509" y="3397293"/>
            <a:ext cx="9186855" cy="5812489"/>
          </a:xfrm>
          <a:prstGeom prst="rect">
            <a:avLst/>
          </a:prstGeom>
        </p:spPr>
        <p:txBody>
          <a:bodyPr lIns="0" tIns="0" rIns="0" bIns="0" rtlCol="0" anchor="t">
            <a:spAutoFit/>
          </a:bodyPr>
          <a:lstStyle/>
          <a:p>
            <a:pPr>
              <a:lnSpc>
                <a:spcPts val="3779"/>
              </a:lnSpc>
            </a:pPr>
            <a:r>
              <a:rPr lang="en-US" sz="2700" dirty="0">
                <a:solidFill>
                  <a:srgbClr val="000000"/>
                </a:solidFill>
                <a:latin typeface="Roboto"/>
              </a:rPr>
              <a:t>(a) Raw Minced Meat </a:t>
            </a:r>
          </a:p>
          <a:p>
            <a:pPr>
              <a:lnSpc>
                <a:spcPts val="3779"/>
              </a:lnSpc>
            </a:pPr>
            <a:r>
              <a:rPr lang="en-US" sz="2700" dirty="0">
                <a:solidFill>
                  <a:srgbClr val="000000"/>
                </a:solidFill>
                <a:latin typeface="Roboto Bold"/>
              </a:rPr>
              <a:t>(b)</a:t>
            </a:r>
            <a:r>
              <a:rPr lang="en-US" sz="2700" dirty="0">
                <a:solidFill>
                  <a:srgbClr val="000000"/>
                </a:solidFill>
                <a:latin typeface="Roboto"/>
              </a:rPr>
              <a:t> Raw mixed</a:t>
            </a:r>
            <a:r>
              <a:rPr lang="en-US" sz="2700" dirty="0">
                <a:solidFill>
                  <a:srgbClr val="000000"/>
                </a:solidFill>
                <a:highlight>
                  <a:srgbClr val="00FFFF"/>
                </a:highlight>
                <a:latin typeface="Roboto"/>
              </a:rPr>
              <a:t>-</a:t>
            </a:r>
            <a:r>
              <a:rPr lang="en-US" sz="2700" u="sng" dirty="0">
                <a:solidFill>
                  <a:srgbClr val="000000"/>
                </a:solidFill>
                <a:highlight>
                  <a:srgbClr val="00FFFF"/>
                </a:highlight>
                <a:latin typeface="Roboto"/>
              </a:rPr>
              <a:t>specie</a:t>
            </a:r>
            <a:r>
              <a:rPr lang="en-US" sz="2700" dirty="0">
                <a:solidFill>
                  <a:srgbClr val="000000"/>
                </a:solidFill>
                <a:latin typeface="Roboto"/>
              </a:rPr>
              <a:t> minced meat </a:t>
            </a:r>
          </a:p>
          <a:p>
            <a:pPr>
              <a:lnSpc>
                <a:spcPts val="3779"/>
              </a:lnSpc>
            </a:pPr>
            <a:r>
              <a:rPr lang="en-US" sz="2700" dirty="0">
                <a:solidFill>
                  <a:srgbClr val="000000"/>
                </a:solidFill>
                <a:latin typeface="Roboto"/>
              </a:rPr>
              <a:t>(c) Raw </a:t>
            </a:r>
            <a:r>
              <a:rPr lang="en-US" sz="2700" dirty="0" err="1">
                <a:solidFill>
                  <a:srgbClr val="000000"/>
                </a:solidFill>
                <a:latin typeface="Roboto"/>
              </a:rPr>
              <a:t>flavoured</a:t>
            </a:r>
            <a:r>
              <a:rPr lang="en-US" sz="2700" dirty="0">
                <a:solidFill>
                  <a:srgbClr val="000000"/>
                </a:solidFill>
                <a:latin typeface="Roboto"/>
              </a:rPr>
              <a:t> ground meat or Raw </a:t>
            </a:r>
            <a:r>
              <a:rPr lang="en-US" sz="2700" dirty="0" err="1">
                <a:solidFill>
                  <a:srgbClr val="000000"/>
                </a:solidFill>
                <a:latin typeface="Roboto"/>
              </a:rPr>
              <a:t>flavoured</a:t>
            </a:r>
            <a:r>
              <a:rPr lang="en-US" sz="2700" dirty="0">
                <a:solidFill>
                  <a:srgbClr val="000000"/>
                </a:solidFill>
                <a:latin typeface="Roboto"/>
              </a:rPr>
              <a:t> minced mix or Raw </a:t>
            </a:r>
            <a:r>
              <a:rPr lang="en-US" sz="2700" dirty="0" err="1">
                <a:solidFill>
                  <a:srgbClr val="000000"/>
                </a:solidFill>
                <a:latin typeface="Roboto"/>
              </a:rPr>
              <a:t>flavoured</a:t>
            </a:r>
            <a:r>
              <a:rPr lang="en-US" sz="2700" dirty="0">
                <a:solidFill>
                  <a:srgbClr val="000000"/>
                </a:solidFill>
                <a:latin typeface="Roboto"/>
              </a:rPr>
              <a:t> meat mix.</a:t>
            </a:r>
          </a:p>
          <a:p>
            <a:pPr>
              <a:lnSpc>
                <a:spcPts val="3779"/>
              </a:lnSpc>
            </a:pPr>
            <a:r>
              <a:rPr lang="en-US" sz="2700" dirty="0">
                <a:solidFill>
                  <a:srgbClr val="000000"/>
                </a:solidFill>
                <a:latin typeface="Roboto"/>
              </a:rPr>
              <a:t>(d) Raw </a:t>
            </a:r>
            <a:r>
              <a:rPr lang="en-US" sz="2700" dirty="0" err="1">
                <a:solidFill>
                  <a:srgbClr val="000000"/>
                </a:solidFill>
                <a:latin typeface="Roboto"/>
              </a:rPr>
              <a:t>flavoured</a:t>
            </a:r>
            <a:r>
              <a:rPr lang="en-US" sz="2700" dirty="0">
                <a:solidFill>
                  <a:srgbClr val="000000"/>
                </a:solidFill>
                <a:latin typeface="Roboto"/>
              </a:rPr>
              <a:t> ground meat and offal or Raw </a:t>
            </a:r>
            <a:r>
              <a:rPr lang="en-US" sz="2700" dirty="0" err="1">
                <a:solidFill>
                  <a:srgbClr val="000000"/>
                </a:solidFill>
                <a:latin typeface="Roboto"/>
              </a:rPr>
              <a:t>flavoured</a:t>
            </a:r>
            <a:r>
              <a:rPr lang="en-US" sz="2700" dirty="0">
                <a:solidFill>
                  <a:srgbClr val="000000"/>
                </a:solidFill>
                <a:latin typeface="Roboto"/>
              </a:rPr>
              <a:t> minced and offal mix or Raw </a:t>
            </a:r>
            <a:r>
              <a:rPr lang="en-US" sz="2700" dirty="0" err="1">
                <a:solidFill>
                  <a:srgbClr val="000000"/>
                </a:solidFill>
                <a:latin typeface="Roboto"/>
              </a:rPr>
              <a:t>flavoured</a:t>
            </a:r>
            <a:r>
              <a:rPr lang="en-US" sz="2700" dirty="0">
                <a:solidFill>
                  <a:srgbClr val="000000"/>
                </a:solidFill>
                <a:latin typeface="Roboto"/>
              </a:rPr>
              <a:t> meat and offal mix.</a:t>
            </a:r>
          </a:p>
          <a:p>
            <a:pPr>
              <a:lnSpc>
                <a:spcPts val="3779"/>
              </a:lnSpc>
            </a:pPr>
            <a:r>
              <a:rPr lang="en-US" sz="2700" dirty="0">
                <a:solidFill>
                  <a:srgbClr val="000000"/>
                </a:solidFill>
                <a:latin typeface="Roboto Bold"/>
              </a:rPr>
              <a:t>(e)</a:t>
            </a:r>
            <a:r>
              <a:rPr lang="en-US" sz="2700" dirty="0">
                <a:solidFill>
                  <a:srgbClr val="000000"/>
                </a:solidFill>
                <a:latin typeface="Roboto"/>
              </a:rPr>
              <a:t>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highlight>
                  <a:srgbClr val="00FFFF"/>
                </a:highlight>
                <a:latin typeface="Roboto"/>
              </a:rPr>
              <a:t> </a:t>
            </a:r>
            <a:r>
              <a:rPr lang="en-US" sz="2700" dirty="0">
                <a:solidFill>
                  <a:srgbClr val="000000"/>
                </a:solidFill>
                <a:latin typeface="Roboto"/>
              </a:rPr>
              <a:t>ground meat or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latin typeface="Roboto"/>
              </a:rPr>
              <a:t> minced mix or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highlight>
                  <a:srgbClr val="00FFFF"/>
                </a:highlight>
                <a:latin typeface="Roboto"/>
              </a:rPr>
              <a:t> </a:t>
            </a:r>
            <a:r>
              <a:rPr lang="en-US" sz="2700" dirty="0">
                <a:solidFill>
                  <a:srgbClr val="000000"/>
                </a:solidFill>
                <a:latin typeface="Roboto"/>
              </a:rPr>
              <a:t>meat mix.</a:t>
            </a:r>
          </a:p>
          <a:p>
            <a:pPr algn="l">
              <a:lnSpc>
                <a:spcPts val="3779"/>
              </a:lnSpc>
            </a:pPr>
            <a:r>
              <a:rPr lang="en-US" sz="2700" dirty="0">
                <a:solidFill>
                  <a:srgbClr val="000000"/>
                </a:solidFill>
                <a:latin typeface="Roboto Bold"/>
              </a:rPr>
              <a:t>(f)</a:t>
            </a:r>
            <a:r>
              <a:rPr lang="en-US" sz="2700" dirty="0">
                <a:solidFill>
                  <a:srgbClr val="000000"/>
                </a:solidFill>
                <a:latin typeface="Roboto"/>
              </a:rPr>
              <a:t>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latin typeface="Roboto"/>
              </a:rPr>
              <a:t> ground meat and offal or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latin typeface="Roboto"/>
              </a:rPr>
              <a:t> minced, and offal mix or Raw </a:t>
            </a:r>
            <a:r>
              <a:rPr lang="en-US" sz="2700" dirty="0" err="1">
                <a:solidFill>
                  <a:srgbClr val="000000"/>
                </a:solidFill>
                <a:latin typeface="Roboto"/>
              </a:rPr>
              <a:t>flavoured</a:t>
            </a:r>
            <a:r>
              <a:rPr lang="en-US" sz="2700" dirty="0">
                <a:solidFill>
                  <a:srgbClr val="000000"/>
                </a:solidFill>
                <a:latin typeface="Roboto"/>
              </a:rPr>
              <a:t> mixed-</a:t>
            </a:r>
            <a:r>
              <a:rPr lang="en-US" sz="2700" u="sng" dirty="0">
                <a:solidFill>
                  <a:srgbClr val="000000"/>
                </a:solidFill>
                <a:highlight>
                  <a:srgbClr val="00FFFF"/>
                </a:highlight>
                <a:latin typeface="Roboto"/>
              </a:rPr>
              <a:t>species</a:t>
            </a:r>
            <a:r>
              <a:rPr lang="en-US" sz="2700" dirty="0">
                <a:solidFill>
                  <a:srgbClr val="000000"/>
                </a:solidFill>
                <a:highlight>
                  <a:srgbClr val="00FFFF"/>
                </a:highlight>
                <a:latin typeface="Roboto"/>
              </a:rPr>
              <a:t> </a:t>
            </a:r>
            <a:r>
              <a:rPr lang="en-US" sz="2700" dirty="0">
                <a:solidFill>
                  <a:srgbClr val="000000"/>
                </a:solidFill>
                <a:latin typeface="Roboto"/>
              </a:rPr>
              <a:t>meat and offal mix. </a:t>
            </a:r>
          </a:p>
        </p:txBody>
      </p:sp>
      <p:sp>
        <p:nvSpPr>
          <p:cNvPr id="15" name="TextBox 15"/>
          <p:cNvSpPr txBox="1"/>
          <p:nvPr/>
        </p:nvSpPr>
        <p:spPr>
          <a:xfrm>
            <a:off x="9669781" y="4826043"/>
            <a:ext cx="8241250" cy="4350550"/>
          </a:xfrm>
          <a:prstGeom prst="rect">
            <a:avLst/>
          </a:prstGeom>
        </p:spPr>
        <p:txBody>
          <a:bodyPr lIns="0" tIns="0" rIns="0" bIns="0" rtlCol="0" anchor="t">
            <a:spAutoFit/>
          </a:bodyPr>
          <a:lstStyle/>
          <a:p>
            <a:pPr>
              <a:lnSpc>
                <a:spcPts val="3779"/>
              </a:lnSpc>
            </a:pPr>
            <a:r>
              <a:rPr lang="en-US" sz="2700" dirty="0">
                <a:solidFill>
                  <a:srgbClr val="000000"/>
                </a:solidFill>
                <a:latin typeface="Roboto"/>
              </a:rPr>
              <a:t>(g) Raw boerewors. </a:t>
            </a:r>
          </a:p>
          <a:p>
            <a:pPr>
              <a:lnSpc>
                <a:spcPts val="3779"/>
              </a:lnSpc>
            </a:pPr>
            <a:r>
              <a:rPr lang="en-US" sz="2700" dirty="0">
                <a:solidFill>
                  <a:srgbClr val="000000"/>
                </a:solidFill>
                <a:latin typeface="Roboto Bold"/>
              </a:rPr>
              <a:t>(h)</a:t>
            </a:r>
            <a:r>
              <a:rPr lang="en-US" sz="2700" dirty="0">
                <a:solidFill>
                  <a:srgbClr val="000000"/>
                </a:solidFill>
                <a:latin typeface="Roboto"/>
              </a:rPr>
              <a:t> Raw </a:t>
            </a:r>
            <a:r>
              <a:rPr lang="en-US" sz="2700" u="sng" dirty="0">
                <a:solidFill>
                  <a:srgbClr val="000000"/>
                </a:solidFill>
                <a:highlight>
                  <a:srgbClr val="00FFFF"/>
                </a:highlight>
                <a:latin typeface="Roboto"/>
              </a:rPr>
              <a:t>species</a:t>
            </a:r>
            <a:r>
              <a:rPr lang="en-US" sz="2700" dirty="0">
                <a:solidFill>
                  <a:srgbClr val="000000"/>
                </a:solidFill>
                <a:latin typeface="Roboto"/>
              </a:rPr>
              <a:t> sausage or Raw </a:t>
            </a:r>
            <a:r>
              <a:rPr lang="en-US" sz="2700" u="sng" dirty="0">
                <a:solidFill>
                  <a:srgbClr val="000000"/>
                </a:solidFill>
                <a:highlight>
                  <a:srgbClr val="00FFFF"/>
                </a:highlight>
                <a:latin typeface="Roboto"/>
              </a:rPr>
              <a:t>species</a:t>
            </a:r>
            <a:r>
              <a:rPr lang="en-US" sz="2700" dirty="0">
                <a:solidFill>
                  <a:srgbClr val="000000"/>
                </a:solidFill>
                <a:latin typeface="Roboto"/>
              </a:rPr>
              <a:t> wors. </a:t>
            </a:r>
          </a:p>
          <a:p>
            <a:pPr>
              <a:lnSpc>
                <a:spcPts val="3779"/>
              </a:lnSpc>
            </a:pPr>
            <a:r>
              <a:rPr lang="en-US" sz="2700" dirty="0">
                <a:solidFill>
                  <a:srgbClr val="000000"/>
                </a:solidFill>
                <a:latin typeface="Roboto Bold"/>
              </a:rPr>
              <a:t>(</a:t>
            </a:r>
            <a:r>
              <a:rPr lang="en-US" sz="2700" dirty="0" err="1">
                <a:solidFill>
                  <a:srgbClr val="000000"/>
                </a:solidFill>
                <a:latin typeface="Roboto Bold"/>
              </a:rPr>
              <a:t>i</a:t>
            </a:r>
            <a:r>
              <a:rPr lang="en-US" sz="2700" dirty="0">
                <a:solidFill>
                  <a:srgbClr val="000000"/>
                </a:solidFill>
                <a:latin typeface="Roboto Bold"/>
              </a:rPr>
              <a:t>)</a:t>
            </a:r>
            <a:r>
              <a:rPr lang="en-US" sz="2700" dirty="0">
                <a:solidFill>
                  <a:srgbClr val="000000"/>
                </a:solidFill>
                <a:latin typeface="Roboto"/>
              </a:rPr>
              <a:t> Raw mixed-</a:t>
            </a:r>
            <a:r>
              <a:rPr lang="en-US" sz="2700" u="sng" dirty="0">
                <a:solidFill>
                  <a:srgbClr val="000000"/>
                </a:solidFill>
                <a:highlight>
                  <a:srgbClr val="00FFFF"/>
                </a:highlight>
                <a:latin typeface="Roboto"/>
              </a:rPr>
              <a:t>species</a:t>
            </a:r>
            <a:r>
              <a:rPr lang="en-US" sz="2700" dirty="0">
                <a:solidFill>
                  <a:srgbClr val="000000"/>
                </a:solidFill>
                <a:highlight>
                  <a:srgbClr val="00FFFF"/>
                </a:highlight>
                <a:latin typeface="Roboto"/>
              </a:rPr>
              <a:t> </a:t>
            </a:r>
            <a:r>
              <a:rPr lang="en-US" sz="2700" dirty="0">
                <a:solidFill>
                  <a:srgbClr val="000000"/>
                </a:solidFill>
                <a:latin typeface="Roboto"/>
              </a:rPr>
              <a:t>sausage or Raw mixed-</a:t>
            </a:r>
            <a:r>
              <a:rPr lang="en-US" sz="2700" u="sng" dirty="0">
                <a:solidFill>
                  <a:srgbClr val="000000"/>
                </a:solidFill>
                <a:highlight>
                  <a:srgbClr val="00FFFF"/>
                </a:highlight>
                <a:latin typeface="Roboto"/>
              </a:rPr>
              <a:t>species</a:t>
            </a:r>
            <a:r>
              <a:rPr lang="en-US" sz="2700" dirty="0">
                <a:solidFill>
                  <a:srgbClr val="000000"/>
                </a:solidFill>
                <a:highlight>
                  <a:srgbClr val="00FFFF"/>
                </a:highlight>
                <a:latin typeface="Roboto"/>
              </a:rPr>
              <a:t> </a:t>
            </a:r>
            <a:r>
              <a:rPr lang="en-US" sz="2700" dirty="0">
                <a:solidFill>
                  <a:srgbClr val="000000"/>
                </a:solidFill>
                <a:latin typeface="Roboto"/>
              </a:rPr>
              <a:t>wors. </a:t>
            </a:r>
          </a:p>
          <a:p>
            <a:pPr>
              <a:lnSpc>
                <a:spcPts val="3779"/>
              </a:lnSpc>
            </a:pPr>
            <a:r>
              <a:rPr lang="en-US" sz="2700" dirty="0">
                <a:solidFill>
                  <a:srgbClr val="000000"/>
                </a:solidFill>
                <a:latin typeface="Roboto"/>
              </a:rPr>
              <a:t>(j) Raw burger, Raw patty and Raw hamburger patty. </a:t>
            </a:r>
          </a:p>
          <a:p>
            <a:pPr>
              <a:lnSpc>
                <a:spcPts val="3779"/>
              </a:lnSpc>
            </a:pPr>
            <a:r>
              <a:rPr lang="en-US" sz="2700" dirty="0">
                <a:solidFill>
                  <a:srgbClr val="000000"/>
                </a:solidFill>
                <a:latin typeface="Roboto"/>
              </a:rPr>
              <a:t>(k) Raw banger or Raw griller. </a:t>
            </a:r>
          </a:p>
          <a:p>
            <a:pPr>
              <a:lnSpc>
                <a:spcPts val="3779"/>
              </a:lnSpc>
            </a:pPr>
            <a:r>
              <a:rPr lang="en-US" sz="2700" dirty="0">
                <a:solidFill>
                  <a:srgbClr val="000000"/>
                </a:solidFill>
                <a:latin typeface="Roboto"/>
              </a:rPr>
              <a:t>(l) Raw </a:t>
            </a:r>
            <a:r>
              <a:rPr lang="en-US" sz="2700" dirty="0" err="1">
                <a:solidFill>
                  <a:srgbClr val="000000"/>
                </a:solidFill>
                <a:latin typeface="Roboto"/>
              </a:rPr>
              <a:t>braaiwors</a:t>
            </a:r>
            <a:r>
              <a:rPr lang="en-US" sz="2700" dirty="0">
                <a:solidFill>
                  <a:srgbClr val="000000"/>
                </a:solidFill>
                <a:latin typeface="Roboto"/>
              </a:rPr>
              <a:t> or Raw sizzler. </a:t>
            </a:r>
          </a:p>
          <a:p>
            <a:pPr algn="l">
              <a:lnSpc>
                <a:spcPts val="3779"/>
              </a:lnSpc>
            </a:pPr>
            <a:r>
              <a:rPr lang="en-US" sz="2700" dirty="0">
                <a:solidFill>
                  <a:srgbClr val="000000"/>
                </a:solidFill>
                <a:latin typeface="Roboto"/>
              </a:rPr>
              <a:t>(m) Geographical Indication (GI) raw processed meat products.</a:t>
            </a:r>
          </a:p>
        </p:txBody>
      </p:sp>
      <p:pic>
        <p:nvPicPr>
          <p:cNvPr id="7" name="Picture 12">
            <a:extLst>
              <a:ext uri="{FF2B5EF4-FFF2-40B4-BE49-F238E27FC236}">
                <a16:creationId xmlns:a16="http://schemas.microsoft.com/office/drawing/2014/main" xmlns="" id="{563C54D5-B157-EAA1-4D49-4DE0B1084582}"/>
              </a:ext>
            </a:extLst>
          </p:cNvPr>
          <p:cNvPicPr>
            <a:picLocks noChangeAspect="1"/>
          </p:cNvPicPr>
          <p:nvPr/>
        </p:nvPicPr>
        <p:blipFill>
          <a:blip r:embed="rId6"/>
          <a:srcRect/>
          <a:stretch>
            <a:fillRect/>
          </a:stretch>
        </p:blipFill>
        <p:spPr>
          <a:xfrm>
            <a:off x="15697135" y="9496524"/>
            <a:ext cx="2590865" cy="790476"/>
          </a:xfrm>
          <a:prstGeom prst="rect">
            <a:avLst/>
          </a:prstGeom>
        </p:spPr>
      </p:pic>
    </p:spTree>
    <p:extLst>
      <p:ext uri="{BB962C8B-B14F-4D97-AF65-F5344CB8AC3E}">
        <p14:creationId xmlns:p14="http://schemas.microsoft.com/office/powerpoint/2010/main" val="140289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17A2FD-DB16-E4F6-E98C-A998AD2B95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98BB1ED8-6F6F-5ABB-50AE-A7004B4F0603}"/>
              </a:ext>
            </a:extLst>
          </p:cNvPr>
          <p:cNvGrpSpPr/>
          <p:nvPr/>
        </p:nvGrpSpPr>
        <p:grpSpPr>
          <a:xfrm>
            <a:off x="14837410" y="0"/>
            <a:ext cx="3551621" cy="10696496"/>
            <a:chOff x="1521277" y="0"/>
            <a:chExt cx="1502986" cy="5268087"/>
          </a:xfrm>
        </p:grpSpPr>
        <p:sp>
          <p:nvSpPr>
            <p:cNvPr id="3" name="Freeform 3">
              <a:extLst>
                <a:ext uri="{FF2B5EF4-FFF2-40B4-BE49-F238E27FC236}">
                  <a16:creationId xmlns:a16="http://schemas.microsoft.com/office/drawing/2014/main" xmlns="" id="{78F4D6F6-A933-4742-69EC-E96939638A6C}"/>
                </a:ext>
              </a:extLst>
            </p:cNvPr>
            <p:cNvSpPr/>
            <p:nvPr/>
          </p:nvSpPr>
          <p:spPr>
            <a:xfrm>
              <a:off x="1521277" y="0"/>
              <a:ext cx="1502986" cy="5268087"/>
            </a:xfrm>
            <a:custGeom>
              <a:avLst/>
              <a:gdLst/>
              <a:ahLst/>
              <a:cxnLst/>
              <a:rect l="l" t="t" r="r" b="b"/>
              <a:pathLst>
                <a:path w="3024263" h="5268087">
                  <a:moveTo>
                    <a:pt x="0" y="0"/>
                  </a:moveTo>
                  <a:lnTo>
                    <a:pt x="3024263" y="0"/>
                  </a:lnTo>
                  <a:lnTo>
                    <a:pt x="3024263" y="5268087"/>
                  </a:lnTo>
                  <a:lnTo>
                    <a:pt x="0" y="5268087"/>
                  </a:lnTo>
                  <a:close/>
                </a:path>
              </a:pathLst>
            </a:custGeom>
            <a:solidFill>
              <a:srgbClr val="113D60"/>
            </a:solidFill>
          </p:spPr>
          <p:txBody>
            <a:bodyPr/>
            <a:lstStyle/>
            <a:p>
              <a:endParaRPr lang="en-US" dirty="0"/>
            </a:p>
          </p:txBody>
        </p:sp>
      </p:grpSp>
      <p:grpSp>
        <p:nvGrpSpPr>
          <p:cNvPr id="4" name="Group 4">
            <a:extLst>
              <a:ext uri="{FF2B5EF4-FFF2-40B4-BE49-F238E27FC236}">
                <a16:creationId xmlns:a16="http://schemas.microsoft.com/office/drawing/2014/main" xmlns="" id="{836886D8-E6AC-A036-FD2A-6E8CBB5281B8}"/>
              </a:ext>
            </a:extLst>
          </p:cNvPr>
          <p:cNvGrpSpPr/>
          <p:nvPr/>
        </p:nvGrpSpPr>
        <p:grpSpPr>
          <a:xfrm>
            <a:off x="664211" y="469934"/>
            <a:ext cx="3051713" cy="666750"/>
            <a:chOff x="0" y="0"/>
            <a:chExt cx="1113273" cy="243232"/>
          </a:xfrm>
        </p:grpSpPr>
        <p:sp>
          <p:nvSpPr>
            <p:cNvPr id="5" name="Freeform 5">
              <a:extLst>
                <a:ext uri="{FF2B5EF4-FFF2-40B4-BE49-F238E27FC236}">
                  <a16:creationId xmlns:a16="http://schemas.microsoft.com/office/drawing/2014/main" xmlns="" id="{21E10E1D-6B15-55C5-95D8-A272B9839196}"/>
                </a:ext>
              </a:extLst>
            </p:cNvPr>
            <p:cNvSpPr/>
            <p:nvPr/>
          </p:nvSpPr>
          <p:spPr>
            <a:xfrm>
              <a:off x="0" y="0"/>
              <a:ext cx="1113273" cy="243232"/>
            </a:xfrm>
            <a:custGeom>
              <a:avLst/>
              <a:gdLst/>
              <a:ahLst/>
              <a:cxnLst/>
              <a:rect l="l" t="t" r="r" b="b"/>
              <a:pathLst>
                <a:path w="1113273" h="243232">
                  <a:moveTo>
                    <a:pt x="0" y="0"/>
                  </a:moveTo>
                  <a:lnTo>
                    <a:pt x="1113273" y="0"/>
                  </a:lnTo>
                  <a:lnTo>
                    <a:pt x="1113273" y="243232"/>
                  </a:lnTo>
                  <a:lnTo>
                    <a:pt x="0" y="243232"/>
                  </a:lnTo>
                  <a:close/>
                </a:path>
              </a:pathLst>
            </a:custGeom>
            <a:solidFill>
              <a:srgbClr val="088298"/>
            </a:solidFill>
          </p:spPr>
          <p:txBody>
            <a:bodyPr/>
            <a:lstStyle/>
            <a:p>
              <a:endParaRPr lang="en-US"/>
            </a:p>
          </p:txBody>
        </p:sp>
      </p:grpSp>
      <p:sp>
        <p:nvSpPr>
          <p:cNvPr id="15" name="TextBox 15">
            <a:extLst>
              <a:ext uri="{FF2B5EF4-FFF2-40B4-BE49-F238E27FC236}">
                <a16:creationId xmlns:a16="http://schemas.microsoft.com/office/drawing/2014/main" xmlns="" id="{F8B02B84-EF12-4D46-B79D-60D76875CCE4}"/>
              </a:ext>
            </a:extLst>
          </p:cNvPr>
          <p:cNvSpPr txBox="1"/>
          <p:nvPr/>
        </p:nvSpPr>
        <p:spPr>
          <a:xfrm>
            <a:off x="664211" y="542324"/>
            <a:ext cx="3051713" cy="452047"/>
          </a:xfrm>
          <a:prstGeom prst="rect">
            <a:avLst/>
          </a:prstGeom>
        </p:spPr>
        <p:txBody>
          <a:bodyPr wrap="square" lIns="0" tIns="0" rIns="0" bIns="0" rtlCol="0" anchor="t">
            <a:spAutoFit/>
          </a:bodyPr>
          <a:lstStyle/>
          <a:p>
            <a:pPr algn="ctr">
              <a:lnSpc>
                <a:spcPts val="3779"/>
              </a:lnSpc>
            </a:pPr>
            <a:r>
              <a:rPr lang="en-US" sz="2700" spc="186" dirty="0">
                <a:solidFill>
                  <a:srgbClr val="FFFFFF"/>
                </a:solidFill>
                <a:latin typeface="Roboto Bold"/>
              </a:rPr>
              <a:t>1. DEFINITIONS </a:t>
            </a:r>
          </a:p>
        </p:txBody>
      </p:sp>
      <p:grpSp>
        <p:nvGrpSpPr>
          <p:cNvPr id="16" name="Group 16">
            <a:extLst>
              <a:ext uri="{FF2B5EF4-FFF2-40B4-BE49-F238E27FC236}">
                <a16:creationId xmlns:a16="http://schemas.microsoft.com/office/drawing/2014/main" xmlns="" id="{A36B6024-E21D-9D9F-162B-03B71C349110}"/>
              </a:ext>
            </a:extLst>
          </p:cNvPr>
          <p:cNvGrpSpPr/>
          <p:nvPr/>
        </p:nvGrpSpPr>
        <p:grpSpPr>
          <a:xfrm>
            <a:off x="-21589" y="1498094"/>
            <a:ext cx="14859000" cy="10288073"/>
            <a:chOff x="-24390" y="-143736"/>
            <a:chExt cx="16787025" cy="5654608"/>
          </a:xfrm>
        </p:grpSpPr>
        <p:sp>
          <p:nvSpPr>
            <p:cNvPr id="17" name="TextBox 17">
              <a:extLst>
                <a:ext uri="{FF2B5EF4-FFF2-40B4-BE49-F238E27FC236}">
                  <a16:creationId xmlns:a16="http://schemas.microsoft.com/office/drawing/2014/main" xmlns="" id="{92219674-F839-9B5C-FD15-3437FF8949CD}"/>
                </a:ext>
              </a:extLst>
            </p:cNvPr>
            <p:cNvSpPr txBox="1"/>
            <p:nvPr/>
          </p:nvSpPr>
          <p:spPr>
            <a:xfrm>
              <a:off x="-24390" y="-143736"/>
              <a:ext cx="16787025" cy="5654608"/>
            </a:xfrm>
            <a:prstGeom prst="rect">
              <a:avLst/>
            </a:prstGeom>
          </p:spPr>
          <p:txBody>
            <a:bodyPr wrap="square" lIns="0" tIns="0" rIns="0" bIns="0" rtlCol="0" anchor="t">
              <a:spAutoFit/>
            </a:bodyPr>
            <a:lstStyle/>
            <a:p>
              <a:pPr marL="514350" indent="-514350">
                <a:lnSpc>
                  <a:spcPts val="4059"/>
                </a:lnSpc>
                <a:buFont typeface="Arial" panose="020B0604020202020204" pitchFamily="34" charset="0"/>
                <a:buChar char="•"/>
              </a:pPr>
              <a:r>
                <a:rPr lang="en-US" sz="2899" u="sng" dirty="0">
                  <a:solidFill>
                    <a:srgbClr val="000000"/>
                  </a:solidFill>
                  <a:latin typeface="Roboto"/>
                </a:rPr>
                <a:t>Domesticated animal specie:</a:t>
              </a:r>
              <a:r>
                <a:rPr lang="en-US" sz="2899" dirty="0">
                  <a:solidFill>
                    <a:srgbClr val="000000"/>
                  </a:solidFill>
                  <a:latin typeface="Roboto"/>
                </a:rPr>
                <a:t> Species such as bovine, ovine, porcine, and caprine that are </a:t>
              </a:r>
              <a:r>
                <a:rPr lang="en-US" sz="2899" u="sng" dirty="0">
                  <a:solidFill>
                    <a:srgbClr val="000000"/>
                  </a:solidFill>
                  <a:latin typeface="Roboto"/>
                </a:rPr>
                <a:t>fit for human consumption</a:t>
              </a:r>
            </a:p>
            <a:p>
              <a:pPr marL="514350" indent="-514350">
                <a:lnSpc>
                  <a:spcPts val="4059"/>
                </a:lnSpc>
                <a:buFont typeface="Arial" panose="020B0604020202020204" pitchFamily="34" charset="0"/>
                <a:buChar char="•"/>
              </a:pPr>
              <a:r>
                <a:rPr lang="en-US" sz="2899" u="sng" dirty="0">
                  <a:solidFill>
                    <a:srgbClr val="000000"/>
                  </a:solidFill>
                  <a:latin typeface="Roboto"/>
                </a:rPr>
                <a:t>Meat:</a:t>
              </a:r>
              <a:r>
                <a:rPr lang="en-US" sz="2899" dirty="0">
                  <a:solidFill>
                    <a:srgbClr val="000000"/>
                  </a:solidFill>
                  <a:latin typeface="Roboto"/>
                </a:rPr>
                <a:t> Means the clean, sound and wholesome skeletal musculature and fatty tissues of any domesticated animal, bird or wild game</a:t>
              </a:r>
            </a:p>
            <a:p>
              <a:pPr marL="514350" indent="-514350">
                <a:lnSpc>
                  <a:spcPts val="4059"/>
                </a:lnSpc>
                <a:buFont typeface="Arial" panose="020B0604020202020204" pitchFamily="34" charset="0"/>
                <a:buChar char="•"/>
              </a:pPr>
              <a:r>
                <a:rPr lang="en-US" sz="2899" u="sng" dirty="0">
                  <a:solidFill>
                    <a:srgbClr val="000000"/>
                  </a:solidFill>
                  <a:latin typeface="Roboto"/>
                </a:rPr>
                <a:t>Raw </a:t>
              </a:r>
              <a:r>
                <a:rPr lang="en-US" sz="2899" u="sng" dirty="0" err="1">
                  <a:solidFill>
                    <a:srgbClr val="000000"/>
                  </a:solidFill>
                  <a:latin typeface="Roboto"/>
                </a:rPr>
                <a:t>braaiwors</a:t>
              </a:r>
              <a:r>
                <a:rPr lang="en-US" sz="2899" u="sng" dirty="0">
                  <a:solidFill>
                    <a:srgbClr val="000000"/>
                  </a:solidFill>
                  <a:latin typeface="Roboto"/>
                </a:rPr>
                <a:t> or raw sizzler:</a:t>
              </a:r>
              <a:r>
                <a:rPr lang="en-US" sz="2899" dirty="0">
                  <a:solidFill>
                    <a:srgbClr val="000000"/>
                  </a:solidFill>
                  <a:latin typeface="Roboto"/>
                </a:rPr>
                <a:t> Any sausage sold under a name in which the word “</a:t>
              </a:r>
              <a:r>
                <a:rPr lang="en-US" sz="2899" dirty="0" err="1">
                  <a:solidFill>
                    <a:srgbClr val="000000"/>
                  </a:solidFill>
                  <a:latin typeface="Roboto"/>
                </a:rPr>
                <a:t>braaiwors</a:t>
              </a:r>
              <a:r>
                <a:rPr lang="en-US" sz="2899" dirty="0">
                  <a:solidFill>
                    <a:srgbClr val="000000"/>
                  </a:solidFill>
                  <a:latin typeface="Roboto"/>
                </a:rPr>
                <a:t>” or “sizzler” appears, either by itself or in combination with any other word or expression</a:t>
              </a:r>
              <a:endParaRPr lang="en-US" sz="2899" u="sng" dirty="0">
                <a:solidFill>
                  <a:srgbClr val="000000"/>
                </a:solidFill>
                <a:latin typeface="Roboto"/>
              </a:endParaRPr>
            </a:p>
            <a:p>
              <a:pPr marL="514350" indent="-514350">
                <a:lnSpc>
                  <a:spcPts val="4059"/>
                </a:lnSpc>
                <a:buFont typeface="Arial" panose="020B0604020202020204" pitchFamily="34" charset="0"/>
                <a:buChar char="•"/>
              </a:pPr>
              <a:r>
                <a:rPr lang="en-US" sz="2899" u="sng" dirty="0">
                  <a:solidFill>
                    <a:srgbClr val="000000"/>
                  </a:solidFill>
                  <a:latin typeface="Roboto"/>
                </a:rPr>
                <a:t>Raw species sausage or raw species wors:</a:t>
              </a:r>
              <a:r>
                <a:rPr lang="en-US" sz="2899" dirty="0">
                  <a:solidFill>
                    <a:srgbClr val="000000"/>
                  </a:solidFill>
                  <a:latin typeface="Roboto"/>
                </a:rPr>
                <a:t> Any sausage manufactured predominantly from the meat of a specific species of domesticated animals, birds or wild game and that is sold under a name in which </a:t>
              </a:r>
              <a:r>
                <a:rPr lang="en-US" sz="2899" u="sng" dirty="0">
                  <a:solidFill>
                    <a:srgbClr val="000000"/>
                  </a:solidFill>
                  <a:highlight>
                    <a:srgbClr val="00FFFF"/>
                  </a:highlight>
                  <a:latin typeface="Roboto"/>
                </a:rPr>
                <a:t>the name of the specific species  and the word “sausage” or “wors” appear</a:t>
              </a:r>
              <a:r>
                <a:rPr lang="en-US" sz="2899" u="sng" dirty="0">
                  <a:solidFill>
                    <a:srgbClr val="000000"/>
                  </a:solidFill>
                  <a:latin typeface="Roboto"/>
                </a:rPr>
                <a:t>,</a:t>
              </a:r>
              <a:r>
                <a:rPr lang="en-US" sz="2899" dirty="0">
                  <a:solidFill>
                    <a:srgbClr val="000000"/>
                  </a:solidFill>
                  <a:latin typeface="Roboto"/>
                </a:rPr>
                <a:t> either by itself or in combination with any other word or expression.</a:t>
              </a:r>
              <a:endParaRPr lang="en-US" sz="2899" u="sng" dirty="0">
                <a:solidFill>
                  <a:srgbClr val="000000"/>
                </a:solidFill>
                <a:latin typeface="Roboto"/>
              </a:endParaRPr>
            </a:p>
            <a:p>
              <a:pPr marL="514350" indent="-514350">
                <a:lnSpc>
                  <a:spcPts val="4059"/>
                </a:lnSpc>
                <a:buFont typeface="Arial" panose="020B0604020202020204" pitchFamily="34" charset="0"/>
                <a:buChar char="•"/>
              </a:pPr>
              <a:r>
                <a:rPr lang="en-US" sz="2899" u="sng" dirty="0">
                  <a:solidFill>
                    <a:srgbClr val="000000"/>
                  </a:solidFill>
                  <a:latin typeface="Roboto"/>
                </a:rPr>
                <a:t>Total Meat Content:</a:t>
              </a:r>
              <a:r>
                <a:rPr lang="en-US" sz="2899" dirty="0">
                  <a:solidFill>
                    <a:srgbClr val="000000"/>
                  </a:solidFill>
                  <a:latin typeface="Roboto"/>
                </a:rPr>
                <a:t> Lean meat percent (including mechanically recovered meat, except where it is specifically excluded, plus fat percent</a:t>
              </a:r>
              <a:endParaRPr lang="en-US" sz="2899" u="sng" dirty="0">
                <a:solidFill>
                  <a:srgbClr val="000000"/>
                </a:solidFill>
                <a:latin typeface="Roboto"/>
              </a:endParaRPr>
            </a:p>
            <a:p>
              <a:pPr>
                <a:lnSpc>
                  <a:spcPts val="4059"/>
                </a:lnSpc>
              </a:pPr>
              <a:r>
                <a:rPr lang="en-US" sz="2899" dirty="0">
                  <a:solidFill>
                    <a:srgbClr val="000000"/>
                  </a:solidFill>
                  <a:latin typeface="Roboto"/>
                </a:rPr>
                <a:t> </a:t>
              </a:r>
              <a:endParaRPr lang="en-US" sz="2700" dirty="0">
                <a:solidFill>
                  <a:srgbClr val="000000"/>
                </a:solidFill>
                <a:latin typeface="Roboto"/>
              </a:endParaRPr>
            </a:p>
            <a:p>
              <a:pPr algn="just">
                <a:lnSpc>
                  <a:spcPts val="3779"/>
                </a:lnSpc>
              </a:pPr>
              <a:endParaRPr lang="en-US" sz="2700" dirty="0">
                <a:solidFill>
                  <a:srgbClr val="000000"/>
                </a:solidFill>
                <a:latin typeface="Roboto"/>
              </a:endParaRPr>
            </a:p>
            <a:p>
              <a:pPr algn="just">
                <a:lnSpc>
                  <a:spcPts val="3779"/>
                </a:lnSpc>
              </a:pPr>
              <a:r>
                <a:rPr lang="en-US" sz="2700" dirty="0">
                  <a:solidFill>
                    <a:srgbClr val="000000"/>
                  </a:solidFill>
                  <a:latin typeface="Roboto"/>
                </a:rPr>
                <a:t> </a:t>
              </a:r>
            </a:p>
            <a:p>
              <a:pPr algn="just">
                <a:lnSpc>
                  <a:spcPts val="3779"/>
                </a:lnSpc>
              </a:pPr>
              <a:endParaRPr lang="en-US" sz="2700" dirty="0">
                <a:solidFill>
                  <a:srgbClr val="000000"/>
                </a:solidFill>
                <a:latin typeface="Roboto"/>
              </a:endParaRPr>
            </a:p>
            <a:p>
              <a:pPr algn="just">
                <a:lnSpc>
                  <a:spcPts val="3779"/>
                </a:lnSpc>
              </a:pPr>
              <a:endParaRPr lang="en-US" sz="2700" dirty="0">
                <a:solidFill>
                  <a:srgbClr val="000000"/>
                </a:solidFill>
                <a:latin typeface="Roboto"/>
              </a:endParaRPr>
            </a:p>
            <a:p>
              <a:pPr marL="582930" lvl="1" indent="-291465" algn="just">
                <a:lnSpc>
                  <a:spcPts val="3779"/>
                </a:lnSpc>
                <a:buFont typeface="Arial"/>
                <a:buChar char="•"/>
              </a:pPr>
              <a:endParaRPr lang="en-US" sz="2700" dirty="0">
                <a:solidFill>
                  <a:srgbClr val="000000"/>
                </a:solidFill>
                <a:latin typeface="Roboto"/>
              </a:endParaRPr>
            </a:p>
          </p:txBody>
        </p:sp>
        <p:sp>
          <p:nvSpPr>
            <p:cNvPr id="18" name="TextBox 18">
              <a:extLst>
                <a:ext uri="{FF2B5EF4-FFF2-40B4-BE49-F238E27FC236}">
                  <a16:creationId xmlns:a16="http://schemas.microsoft.com/office/drawing/2014/main" xmlns="" id="{B7BFADE3-A350-3822-D7F0-EDDD6C18CEC8}"/>
                </a:ext>
              </a:extLst>
            </p:cNvPr>
            <p:cNvSpPr txBox="1"/>
            <p:nvPr/>
          </p:nvSpPr>
          <p:spPr>
            <a:xfrm>
              <a:off x="849224" y="2114550"/>
              <a:ext cx="6190173" cy="248457"/>
            </a:xfrm>
            <a:prstGeom prst="rect">
              <a:avLst/>
            </a:prstGeom>
          </p:spPr>
          <p:txBody>
            <a:bodyPr lIns="0" tIns="0" rIns="0" bIns="0" rtlCol="0" anchor="t">
              <a:spAutoFit/>
            </a:bodyPr>
            <a:lstStyle/>
            <a:p>
              <a:pPr marL="291465" lvl="1">
                <a:lnSpc>
                  <a:spcPts val="3779"/>
                </a:lnSpc>
              </a:pPr>
              <a:endParaRPr lang="en-US" sz="2700" dirty="0">
                <a:solidFill>
                  <a:srgbClr val="000000"/>
                </a:solidFill>
                <a:latin typeface="Roboto"/>
              </a:endParaRPr>
            </a:p>
          </p:txBody>
        </p:sp>
        <p:sp>
          <p:nvSpPr>
            <p:cNvPr id="19" name="TextBox 19">
              <a:extLst>
                <a:ext uri="{FF2B5EF4-FFF2-40B4-BE49-F238E27FC236}">
                  <a16:creationId xmlns:a16="http://schemas.microsoft.com/office/drawing/2014/main" xmlns="" id="{56347A37-EC0E-162A-BCC0-5250A87F7EAB}"/>
                </a:ext>
              </a:extLst>
            </p:cNvPr>
            <p:cNvSpPr txBox="1"/>
            <p:nvPr/>
          </p:nvSpPr>
          <p:spPr>
            <a:xfrm>
              <a:off x="849224" y="2892314"/>
              <a:ext cx="6963393" cy="373248"/>
            </a:xfrm>
            <a:prstGeom prst="rect">
              <a:avLst/>
            </a:prstGeom>
          </p:spPr>
          <p:txBody>
            <a:bodyPr lIns="0" tIns="0" rIns="0" bIns="0" rtlCol="0" anchor="t">
              <a:spAutoFit/>
            </a:bodyPr>
            <a:lstStyle/>
            <a:p>
              <a:pPr marL="291465" lvl="1">
                <a:lnSpc>
                  <a:spcPts val="3779"/>
                </a:lnSpc>
              </a:pPr>
              <a:r>
                <a:rPr lang="en-US" sz="2700" dirty="0">
                  <a:solidFill>
                    <a:srgbClr val="000000"/>
                  </a:solidFill>
                  <a:latin typeface="Roboto"/>
                </a:rPr>
                <a:t> </a:t>
              </a:r>
            </a:p>
          </p:txBody>
        </p:sp>
        <p:sp>
          <p:nvSpPr>
            <p:cNvPr id="20" name="TextBox 20">
              <a:extLst>
                <a:ext uri="{FF2B5EF4-FFF2-40B4-BE49-F238E27FC236}">
                  <a16:creationId xmlns:a16="http://schemas.microsoft.com/office/drawing/2014/main" xmlns="" id="{A83F96E8-CD78-110D-9522-290EB0F550B3}"/>
                </a:ext>
              </a:extLst>
            </p:cNvPr>
            <p:cNvSpPr txBox="1"/>
            <p:nvPr/>
          </p:nvSpPr>
          <p:spPr>
            <a:xfrm>
              <a:off x="849224" y="3664474"/>
              <a:ext cx="6963393" cy="373248"/>
            </a:xfrm>
            <a:prstGeom prst="rect">
              <a:avLst/>
            </a:prstGeom>
          </p:spPr>
          <p:txBody>
            <a:bodyPr lIns="0" tIns="0" rIns="0" bIns="0" rtlCol="0" anchor="t">
              <a:spAutoFit/>
            </a:bodyPr>
            <a:lstStyle/>
            <a:p>
              <a:pPr marL="291465" lvl="1">
                <a:lnSpc>
                  <a:spcPts val="3779"/>
                </a:lnSpc>
              </a:pPr>
              <a:r>
                <a:rPr lang="en-US" sz="2700" dirty="0">
                  <a:solidFill>
                    <a:srgbClr val="000000"/>
                  </a:solidFill>
                  <a:latin typeface="Roboto"/>
                </a:rPr>
                <a:t> </a:t>
              </a:r>
            </a:p>
          </p:txBody>
        </p:sp>
      </p:grpSp>
      <p:pic>
        <p:nvPicPr>
          <p:cNvPr id="6" name="Picture 12">
            <a:extLst>
              <a:ext uri="{FF2B5EF4-FFF2-40B4-BE49-F238E27FC236}">
                <a16:creationId xmlns:a16="http://schemas.microsoft.com/office/drawing/2014/main" xmlns="" id="{C6BCFB2A-18EB-B067-523D-A8421CE0195C}"/>
              </a:ext>
            </a:extLst>
          </p:cNvPr>
          <p:cNvPicPr>
            <a:picLocks noChangeAspect="1"/>
          </p:cNvPicPr>
          <p:nvPr/>
        </p:nvPicPr>
        <p:blipFill>
          <a:blip r:embed="rId3"/>
          <a:srcRect/>
          <a:stretch>
            <a:fillRect/>
          </a:stretch>
        </p:blipFill>
        <p:spPr>
          <a:xfrm>
            <a:off x="11887200" y="9334500"/>
            <a:ext cx="2590865" cy="790476"/>
          </a:xfrm>
          <a:prstGeom prst="rect">
            <a:avLst/>
          </a:prstGeom>
        </p:spPr>
      </p:pic>
    </p:spTree>
    <p:extLst>
      <p:ext uri="{BB962C8B-B14F-4D97-AF65-F5344CB8AC3E}">
        <p14:creationId xmlns:p14="http://schemas.microsoft.com/office/powerpoint/2010/main" val="4211168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extLst>
              <p:ext uri="{D42A27DB-BD31-4B8C-83A1-F6EECF244321}">
                <p14:modId xmlns:p14="http://schemas.microsoft.com/office/powerpoint/2010/main" val="1946196034"/>
              </p:ext>
            </p:extLst>
          </p:nvPr>
        </p:nvGraphicFramePr>
        <p:xfrm>
          <a:off x="1956680" y="6399440"/>
          <a:ext cx="14289449" cy="3429000"/>
        </p:xfrm>
        <a:graphic>
          <a:graphicData uri="http://schemas.openxmlformats.org/drawingml/2006/table">
            <a:tbl>
              <a:tblPr/>
              <a:tblGrid>
                <a:gridCol w="8904755">
                  <a:extLst>
                    <a:ext uri="{9D8B030D-6E8A-4147-A177-3AD203B41FA5}">
                      <a16:colId xmlns:a16="http://schemas.microsoft.com/office/drawing/2014/main" xmlns="" val="20000"/>
                    </a:ext>
                  </a:extLst>
                </a:gridCol>
                <a:gridCol w="5384694">
                  <a:extLst>
                    <a:ext uri="{9D8B030D-6E8A-4147-A177-3AD203B41FA5}">
                      <a16:colId xmlns:a16="http://schemas.microsoft.com/office/drawing/2014/main" xmlns="" val="20001"/>
                    </a:ext>
                  </a:extLst>
                </a:gridCol>
              </a:tblGrid>
              <a:tr h="857250">
                <a:tc>
                  <a:txBody>
                    <a:bodyPr/>
                    <a:lstStyle/>
                    <a:p>
                      <a:pPr algn="ctr">
                        <a:lnSpc>
                          <a:spcPts val="3079"/>
                        </a:lnSpc>
                        <a:defRPr/>
                      </a:pPr>
                      <a:r>
                        <a:rPr lang="en-US" sz="2199">
                          <a:solidFill>
                            <a:sysClr val="windowText" lastClr="000000"/>
                          </a:solidFill>
                          <a:latin typeface="Roboto Bold"/>
                        </a:rPr>
                        <a:t>Fat content claim</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079"/>
                        </a:lnSpc>
                        <a:defRPr/>
                      </a:pPr>
                      <a:r>
                        <a:rPr lang="en-US" sz="2199">
                          <a:solidFill>
                            <a:sysClr val="windowText" lastClr="000000"/>
                          </a:solidFill>
                          <a:latin typeface="Roboto Bold"/>
                        </a:rPr>
                        <a:t>Fat content (%) (as analysed)</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857250">
                <a:tc>
                  <a:txBody>
                    <a:bodyPr/>
                    <a:lstStyle/>
                    <a:p>
                      <a:pPr algn="just">
                        <a:lnSpc>
                          <a:spcPts val="3079"/>
                        </a:lnSpc>
                        <a:defRPr/>
                      </a:pPr>
                      <a:r>
                        <a:rPr lang="en-US" sz="2199">
                          <a:solidFill>
                            <a:sysClr val="windowText" lastClr="000000"/>
                          </a:solidFill>
                          <a:latin typeface="Roboto"/>
                        </a:rPr>
                        <a:t>Extra lean, Extra trim, Extra Trimmed of fat, or any similar wording</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079"/>
                        </a:lnSpc>
                        <a:defRPr/>
                      </a:pPr>
                      <a:r>
                        <a:rPr lang="en-US" sz="2199">
                          <a:solidFill>
                            <a:sysClr val="windowText" lastClr="000000"/>
                          </a:solidFill>
                          <a:latin typeface="Roboto"/>
                        </a:rPr>
                        <a:t>≤5</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r h="857250">
                <a:tc>
                  <a:txBody>
                    <a:bodyPr/>
                    <a:lstStyle/>
                    <a:p>
                      <a:pPr algn="just">
                        <a:lnSpc>
                          <a:spcPts val="3079"/>
                        </a:lnSpc>
                        <a:defRPr/>
                      </a:pPr>
                      <a:r>
                        <a:rPr lang="en-US" sz="2199">
                          <a:solidFill>
                            <a:sysClr val="windowText" lastClr="000000"/>
                          </a:solidFill>
                          <a:latin typeface="Roboto"/>
                        </a:rPr>
                        <a:t>Lean, Trim or Trimmed of fat, or any similar wording</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079"/>
                        </a:lnSpc>
                        <a:defRPr/>
                      </a:pPr>
                      <a:r>
                        <a:rPr lang="en-US" sz="2199">
                          <a:solidFill>
                            <a:sysClr val="windowText" lastClr="000000"/>
                          </a:solidFill>
                          <a:latin typeface="Roboto"/>
                        </a:rPr>
                        <a:t>&gt;5 to ≤10</a:t>
                      </a:r>
                      <a:endParaRPr lang="en-US" sz="110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2"/>
                  </a:ext>
                </a:extLst>
              </a:tr>
              <a:tr h="857250">
                <a:tc>
                  <a:txBody>
                    <a:bodyPr/>
                    <a:lstStyle/>
                    <a:p>
                      <a:pPr algn="just">
                        <a:lnSpc>
                          <a:spcPts val="3079"/>
                        </a:lnSpc>
                        <a:defRPr/>
                      </a:pPr>
                      <a:r>
                        <a:rPr lang="en-US" sz="2199" dirty="0">
                          <a:solidFill>
                            <a:sysClr val="windowText" lastClr="000000"/>
                          </a:solidFill>
                          <a:latin typeface="Roboto Bold"/>
                        </a:rPr>
                        <a:t>Regular</a:t>
                      </a:r>
                      <a:r>
                        <a:rPr lang="en-US" sz="2199" dirty="0">
                          <a:solidFill>
                            <a:sysClr val="windowText" lastClr="000000"/>
                          </a:solidFill>
                          <a:latin typeface="Roboto"/>
                        </a:rPr>
                        <a:t>, or any similar wording</a:t>
                      </a:r>
                      <a:endParaRPr lang="en-US" sz="1100" dirty="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079"/>
                        </a:lnSpc>
                        <a:defRPr/>
                      </a:pPr>
                      <a:r>
                        <a:rPr lang="en-US" sz="2199" dirty="0">
                          <a:solidFill>
                            <a:sysClr val="windowText" lastClr="000000"/>
                          </a:solidFill>
                          <a:latin typeface="Roboto"/>
                        </a:rPr>
                        <a:t>&gt;10 to ≤30; and</a:t>
                      </a:r>
                      <a:endParaRPr lang="en-US" sz="1100" dirty="0">
                        <a:solidFill>
                          <a:sysClr val="windowText" lastClr="000000"/>
                        </a:solidFill>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pSp>
        <p:nvGrpSpPr>
          <p:cNvPr id="8" name="Group 8"/>
          <p:cNvGrpSpPr>
            <a:grpSpLocks noChangeAspect="1"/>
          </p:cNvGrpSpPr>
          <p:nvPr/>
        </p:nvGrpSpPr>
        <p:grpSpPr>
          <a:xfrm>
            <a:off x="11861816" y="-482326"/>
            <a:ext cx="4015622" cy="401560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40" r="-25140"/>
              </a:stretch>
            </a:blipFill>
          </p:spPr>
          <p:txBody>
            <a:bodyPr/>
            <a:lstStyle/>
            <a:p>
              <a:endParaRPr lang="en-US"/>
            </a:p>
          </p:txBody>
        </p:sp>
      </p:grpSp>
      <p:grpSp>
        <p:nvGrpSpPr>
          <p:cNvPr id="10" name="Group 10"/>
          <p:cNvGrpSpPr>
            <a:grpSpLocks noChangeAspect="1"/>
          </p:cNvGrpSpPr>
          <p:nvPr/>
        </p:nvGrpSpPr>
        <p:grpSpPr>
          <a:xfrm>
            <a:off x="14593136" y="904225"/>
            <a:ext cx="4373806" cy="437378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en-US"/>
            </a:p>
          </p:txBody>
        </p:sp>
      </p:grpSp>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4249627"/>
            <a:ext cx="4963846" cy="422176"/>
          </a:xfrm>
          <a:prstGeom prst="rect">
            <a:avLst/>
          </a:prstGeom>
        </p:spPr>
        <p:txBody>
          <a:bodyPr lIns="0" tIns="0" rIns="0" bIns="0" rtlCol="0" anchor="t">
            <a:spAutoFit/>
          </a:bodyPr>
          <a:lstStyle/>
          <a:p>
            <a:pPr>
              <a:lnSpc>
                <a:spcPts val="3499"/>
              </a:lnSpc>
            </a:pPr>
            <a:r>
              <a:rPr lang="en-US" sz="2499">
                <a:solidFill>
                  <a:srgbClr val="000000"/>
                </a:solidFill>
                <a:latin typeface="Roboto Bold"/>
              </a:rPr>
              <a:t>Regulation 5(1)-(2) </a:t>
            </a:r>
          </a:p>
        </p:txBody>
      </p:sp>
      <p:sp>
        <p:nvSpPr>
          <p:cNvPr id="15" name="TextBox 15"/>
          <p:cNvSpPr txBox="1"/>
          <p:nvPr/>
        </p:nvSpPr>
        <p:spPr>
          <a:xfrm>
            <a:off x="1481974" y="4736573"/>
            <a:ext cx="13841016" cy="1417321"/>
          </a:xfrm>
          <a:prstGeom prst="rect">
            <a:avLst/>
          </a:prstGeom>
        </p:spPr>
        <p:txBody>
          <a:bodyPr lIns="0" tIns="0" rIns="0" bIns="0" rtlCol="0" anchor="t">
            <a:spAutoFit/>
          </a:bodyPr>
          <a:lstStyle/>
          <a:p>
            <a:pPr>
              <a:lnSpc>
                <a:spcPts val="3779"/>
              </a:lnSpc>
            </a:pPr>
            <a:r>
              <a:rPr lang="en-US" sz="2699" dirty="0">
                <a:solidFill>
                  <a:srgbClr val="000000"/>
                </a:solidFill>
                <a:latin typeface="Roboto"/>
              </a:rPr>
              <a:t>5(1) Raw minced meat (single domesticated animal, bird or wild game species)</a:t>
            </a:r>
          </a:p>
          <a:p>
            <a:pPr>
              <a:lnSpc>
                <a:spcPts val="3779"/>
              </a:lnSpc>
            </a:pPr>
            <a:r>
              <a:rPr lang="en-US" sz="2699" dirty="0">
                <a:solidFill>
                  <a:srgbClr val="000000"/>
                </a:solidFill>
                <a:latin typeface="Roboto"/>
              </a:rPr>
              <a:t>5(2) Raw mixed-</a:t>
            </a:r>
            <a:r>
              <a:rPr lang="en-US" sz="2699" u="sng" dirty="0">
                <a:solidFill>
                  <a:srgbClr val="000000"/>
                </a:solidFill>
                <a:latin typeface="Roboto"/>
              </a:rPr>
              <a:t>species</a:t>
            </a:r>
            <a:r>
              <a:rPr lang="en-US" sz="2699" dirty="0">
                <a:solidFill>
                  <a:srgbClr val="000000"/>
                </a:solidFill>
                <a:latin typeface="Roboto"/>
              </a:rPr>
              <a:t> minced meat  (mixture of finely chopped or comminuted meat from two or more domesticated animal, bird and/or wild game species)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nvGraphicFramePr>
        <p:xfrm>
          <a:off x="1078421" y="6726739"/>
          <a:ext cx="16131157" cy="2181225"/>
        </p:xfrm>
        <a:graphic>
          <a:graphicData uri="http://schemas.openxmlformats.org/drawingml/2006/table">
            <a:tbl>
              <a:tblPr/>
              <a:tblGrid>
                <a:gridCol w="4139742">
                  <a:extLst>
                    <a:ext uri="{9D8B030D-6E8A-4147-A177-3AD203B41FA5}">
                      <a16:colId xmlns:a16="http://schemas.microsoft.com/office/drawing/2014/main" xmlns="" val="20000"/>
                    </a:ext>
                  </a:extLst>
                </a:gridCol>
                <a:gridCol w="3229707">
                  <a:extLst>
                    <a:ext uri="{9D8B030D-6E8A-4147-A177-3AD203B41FA5}">
                      <a16:colId xmlns:a16="http://schemas.microsoft.com/office/drawing/2014/main" xmlns="" val="20001"/>
                    </a:ext>
                  </a:extLst>
                </a:gridCol>
                <a:gridCol w="8761708">
                  <a:extLst>
                    <a:ext uri="{9D8B030D-6E8A-4147-A177-3AD203B41FA5}">
                      <a16:colId xmlns:a16="http://schemas.microsoft.com/office/drawing/2014/main" xmlns="" val="20002"/>
                    </a:ext>
                  </a:extLst>
                </a:gridCol>
              </a:tblGrid>
              <a:tr h="920962">
                <a:tc>
                  <a:txBody>
                    <a:bodyPr/>
                    <a:lstStyle/>
                    <a:p>
                      <a:pPr algn="ctr">
                        <a:lnSpc>
                          <a:spcPts val="3499"/>
                        </a:lnSpc>
                        <a:defRPr/>
                      </a:pPr>
                      <a:r>
                        <a:rPr lang="en-US" sz="2499">
                          <a:solidFill>
                            <a:srgbClr val="000000"/>
                          </a:solidFill>
                          <a:latin typeface="Roboto Bold"/>
                        </a:rPr>
                        <a:t>Total Meat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Roboto Bold"/>
                        </a:rPr>
                        <a:t>Fat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rowSpan="2">
                  <a:txBody>
                    <a:bodyPr/>
                    <a:lstStyle/>
                    <a:p>
                      <a:pPr algn="l">
                        <a:lnSpc>
                          <a:spcPts val="3359"/>
                        </a:lnSpc>
                        <a:defRPr/>
                      </a:pPr>
                      <a:r>
                        <a:rPr lang="en-US" sz="2399">
                          <a:solidFill>
                            <a:srgbClr val="000000"/>
                          </a:solidFill>
                          <a:latin typeface="Roboto Bold"/>
                        </a:rPr>
                        <a:t>(d) shall contain no edible offal; </a:t>
                      </a:r>
                      <a:endParaRPr lang="en-US" sz="1100"/>
                    </a:p>
                    <a:p>
                      <a:pPr>
                        <a:lnSpc>
                          <a:spcPts val="3359"/>
                        </a:lnSpc>
                      </a:pPr>
                      <a:r>
                        <a:rPr lang="en-US" sz="2399">
                          <a:solidFill>
                            <a:srgbClr val="000000"/>
                          </a:solidFill>
                          <a:latin typeface="Roboto Bold"/>
                        </a:rPr>
                        <a:t>(e) shall contain no mechanically recovered meat; </a:t>
                      </a:r>
                    </a:p>
                    <a:p>
                      <a:pPr>
                        <a:lnSpc>
                          <a:spcPts val="3359"/>
                        </a:lnSpc>
                      </a:pPr>
                      <a:r>
                        <a:rPr lang="en-US" sz="2399">
                          <a:solidFill>
                            <a:srgbClr val="000000"/>
                          </a:solidFill>
                          <a:latin typeface="Roboto Bold"/>
                        </a:rPr>
                        <a:t>(f) may contain colourants and/or food additives; and </a:t>
                      </a:r>
                    </a:p>
                    <a:p>
                      <a:pPr>
                        <a:lnSpc>
                          <a:spcPts val="3359"/>
                        </a:lnSpc>
                      </a:pPr>
                      <a:r>
                        <a:rPr lang="en-US" sz="2399">
                          <a:solidFill>
                            <a:srgbClr val="000000"/>
                          </a:solidFill>
                          <a:latin typeface="Roboto Bold"/>
                        </a:rPr>
                        <a:t>(g) may contain added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1260263">
                <a:tc>
                  <a:txBody>
                    <a:bodyPr/>
                    <a:lstStyle/>
                    <a:p>
                      <a:pPr algn="ctr">
                        <a:lnSpc>
                          <a:spcPts val="3359"/>
                        </a:lnSpc>
                        <a:defRPr/>
                      </a:pPr>
                      <a:r>
                        <a:rPr lang="en-US" sz="2399">
                          <a:solidFill>
                            <a:srgbClr val="000000"/>
                          </a:solidFill>
                          <a:latin typeface="Roboto"/>
                        </a:rPr>
                        <a:t>Minimum of 75 %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Roboto"/>
                        </a:rPr>
                        <a:t>No more than 30 %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vMerge="1">
                  <a:txBody>
                    <a:bodyPr/>
                    <a:lstStyle/>
                    <a:p>
                      <a:pPr algn="l">
                        <a:lnSpc>
                          <a:spcPts val="3359"/>
                        </a:lnSpc>
                        <a:defRPr/>
                      </a:pPr>
                      <a:r>
                        <a:rPr lang="en-US" sz="2399">
                          <a:solidFill>
                            <a:srgbClr val="000000"/>
                          </a:solidFill>
                          <a:latin typeface="Roboto Bold"/>
                        </a:rPr>
                        <a:t>(d) shall contain no edible offal; </a:t>
                      </a:r>
                      <a:endParaRPr lang="en-US" sz="1100"/>
                    </a:p>
                    <a:p>
                      <a:pPr>
                        <a:lnSpc>
                          <a:spcPts val="3359"/>
                        </a:lnSpc>
                      </a:pPr>
                      <a:r>
                        <a:rPr lang="en-US" sz="2399">
                          <a:solidFill>
                            <a:srgbClr val="000000"/>
                          </a:solidFill>
                          <a:latin typeface="Roboto Bold"/>
                        </a:rPr>
                        <a:t>(e) shall contain no mechanically recovered meat; </a:t>
                      </a:r>
                    </a:p>
                    <a:p>
                      <a:pPr>
                        <a:lnSpc>
                          <a:spcPts val="3359"/>
                        </a:lnSpc>
                      </a:pPr>
                      <a:r>
                        <a:rPr lang="en-US" sz="2399">
                          <a:solidFill>
                            <a:srgbClr val="000000"/>
                          </a:solidFill>
                          <a:latin typeface="Roboto Bold"/>
                        </a:rPr>
                        <a:t>(f) may contain colourants and/or food additives; and </a:t>
                      </a:r>
                    </a:p>
                    <a:p>
                      <a:pPr>
                        <a:lnSpc>
                          <a:spcPts val="3359"/>
                        </a:lnSpc>
                      </a:pPr>
                      <a:r>
                        <a:rPr lang="en-US" sz="2399">
                          <a:solidFill>
                            <a:srgbClr val="000000"/>
                          </a:solidFill>
                          <a:latin typeface="Roboto Bold"/>
                        </a:rPr>
                        <a:t>(g) may contain added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pSp>
        <p:nvGrpSpPr>
          <p:cNvPr id="8" name="Group 8"/>
          <p:cNvGrpSpPr>
            <a:grpSpLocks noChangeAspect="1"/>
          </p:cNvGrpSpPr>
          <p:nvPr/>
        </p:nvGrpSpPr>
        <p:grpSpPr>
          <a:xfrm>
            <a:off x="11861816" y="-482326"/>
            <a:ext cx="4015622" cy="401560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40" r="-25140"/>
              </a:stretch>
            </a:blipFill>
          </p:spPr>
          <p:txBody>
            <a:bodyPr/>
            <a:lstStyle/>
            <a:p>
              <a:endParaRPr lang="en-US"/>
            </a:p>
          </p:txBody>
        </p:sp>
      </p:grpSp>
      <p:grpSp>
        <p:nvGrpSpPr>
          <p:cNvPr id="10" name="Group 10"/>
          <p:cNvGrpSpPr>
            <a:grpSpLocks noChangeAspect="1"/>
          </p:cNvGrpSpPr>
          <p:nvPr/>
        </p:nvGrpSpPr>
        <p:grpSpPr>
          <a:xfrm>
            <a:off x="14593136" y="904225"/>
            <a:ext cx="4373806" cy="437378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en-US"/>
            </a:p>
          </p:txBody>
        </p:sp>
      </p:grpSp>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4511454"/>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 </a:t>
            </a:r>
          </a:p>
        </p:txBody>
      </p:sp>
      <p:sp>
        <p:nvSpPr>
          <p:cNvPr id="15" name="TextBox 15"/>
          <p:cNvSpPr txBox="1"/>
          <p:nvPr/>
        </p:nvSpPr>
        <p:spPr>
          <a:xfrm>
            <a:off x="1481974" y="5187730"/>
            <a:ext cx="12818722" cy="1038226"/>
          </a:xfrm>
          <a:prstGeom prst="rect">
            <a:avLst/>
          </a:prstGeom>
        </p:spPr>
        <p:txBody>
          <a:bodyPr lIns="0" tIns="0" rIns="0" bIns="0" rtlCol="0" anchor="t">
            <a:spAutoFit/>
          </a:bodyPr>
          <a:lstStyle/>
          <a:p>
            <a:pPr>
              <a:lnSpc>
                <a:spcPts val="4199"/>
              </a:lnSpc>
            </a:pPr>
            <a:r>
              <a:rPr lang="en-US" sz="2999">
                <a:solidFill>
                  <a:srgbClr val="000000"/>
                </a:solidFill>
                <a:latin typeface="Roboto"/>
              </a:rPr>
              <a:t>(3) Raw flavoured </a:t>
            </a:r>
            <a:r>
              <a:rPr lang="en-US" sz="2999">
                <a:solidFill>
                  <a:srgbClr val="000000"/>
                </a:solidFill>
                <a:latin typeface="Roboto Bold"/>
              </a:rPr>
              <a:t>ground</a:t>
            </a:r>
            <a:r>
              <a:rPr lang="en-US" sz="2999">
                <a:solidFill>
                  <a:srgbClr val="000000"/>
                </a:solidFill>
                <a:latin typeface="Roboto"/>
              </a:rPr>
              <a:t> meat or Raw flavoured minced mix or Raw flavoured meat mix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extLst>
              <p:ext uri="{D42A27DB-BD31-4B8C-83A1-F6EECF244321}">
                <p14:modId xmlns:p14="http://schemas.microsoft.com/office/powerpoint/2010/main" val="1693235463"/>
              </p:ext>
            </p:extLst>
          </p:nvPr>
        </p:nvGraphicFramePr>
        <p:xfrm>
          <a:off x="1028700" y="6743700"/>
          <a:ext cx="16914916" cy="3019425"/>
        </p:xfrm>
        <a:graphic>
          <a:graphicData uri="http://schemas.openxmlformats.org/drawingml/2006/table">
            <a:tbl>
              <a:tblPr/>
              <a:tblGrid>
                <a:gridCol w="4139288">
                  <a:extLst>
                    <a:ext uri="{9D8B030D-6E8A-4147-A177-3AD203B41FA5}">
                      <a16:colId xmlns:a16="http://schemas.microsoft.com/office/drawing/2014/main" xmlns="" val="20000"/>
                    </a:ext>
                  </a:extLst>
                </a:gridCol>
                <a:gridCol w="3229353">
                  <a:extLst>
                    <a:ext uri="{9D8B030D-6E8A-4147-A177-3AD203B41FA5}">
                      <a16:colId xmlns:a16="http://schemas.microsoft.com/office/drawing/2014/main" xmlns="" val="20001"/>
                    </a:ext>
                  </a:extLst>
                </a:gridCol>
                <a:gridCol w="9546275">
                  <a:extLst>
                    <a:ext uri="{9D8B030D-6E8A-4147-A177-3AD203B41FA5}">
                      <a16:colId xmlns:a16="http://schemas.microsoft.com/office/drawing/2014/main" xmlns="" val="20002"/>
                    </a:ext>
                  </a:extLst>
                </a:gridCol>
              </a:tblGrid>
              <a:tr h="916439">
                <a:tc>
                  <a:txBody>
                    <a:bodyPr/>
                    <a:lstStyle/>
                    <a:p>
                      <a:pPr algn="ctr">
                        <a:lnSpc>
                          <a:spcPts val="3499"/>
                        </a:lnSpc>
                        <a:defRPr/>
                      </a:pPr>
                      <a:r>
                        <a:rPr lang="en-US" sz="2499">
                          <a:solidFill>
                            <a:srgbClr val="000000"/>
                          </a:solidFill>
                          <a:latin typeface="Roboto Bold"/>
                        </a:rPr>
                        <a:t>Total Meat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Roboto Bold"/>
                        </a:rPr>
                        <a:t>Fat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rowSpan="2">
                  <a:txBody>
                    <a:bodyPr/>
                    <a:lstStyle/>
                    <a:p>
                      <a:pPr algn="l">
                        <a:lnSpc>
                          <a:spcPts val="3359"/>
                        </a:lnSpc>
                        <a:defRPr/>
                      </a:pPr>
                      <a:r>
                        <a:rPr lang="en-US" sz="2399" dirty="0">
                          <a:solidFill>
                            <a:srgbClr val="000000"/>
                          </a:solidFill>
                          <a:latin typeface="Roboto"/>
                        </a:rPr>
                        <a:t>(b) shall be contained in an edible casing - may be offal </a:t>
                      </a:r>
                      <a:endParaRPr lang="en-US" sz="1100" dirty="0"/>
                    </a:p>
                    <a:p>
                      <a:pPr>
                        <a:lnSpc>
                          <a:spcPts val="3359"/>
                        </a:lnSpc>
                      </a:pPr>
                      <a:r>
                        <a:rPr lang="en-US" sz="2399" dirty="0">
                          <a:solidFill>
                            <a:srgbClr val="000000"/>
                          </a:solidFill>
                          <a:latin typeface="Roboto"/>
                        </a:rPr>
                        <a:t>(f) shall contain no mechanically recovered meat; </a:t>
                      </a:r>
                    </a:p>
                    <a:p>
                      <a:pPr>
                        <a:lnSpc>
                          <a:spcPts val="3359"/>
                        </a:lnSpc>
                      </a:pPr>
                      <a:r>
                        <a:rPr lang="en-US" sz="2399" dirty="0">
                          <a:solidFill>
                            <a:srgbClr val="000000"/>
                          </a:solidFill>
                          <a:latin typeface="Roboto"/>
                        </a:rPr>
                        <a:t>(g) shall contain no </a:t>
                      </a:r>
                      <a:r>
                        <a:rPr lang="en-US" sz="2399" dirty="0" err="1">
                          <a:solidFill>
                            <a:srgbClr val="000000"/>
                          </a:solidFill>
                          <a:latin typeface="Roboto"/>
                        </a:rPr>
                        <a:t>colourants</a:t>
                      </a:r>
                      <a:r>
                        <a:rPr lang="en-US" sz="2399" dirty="0">
                          <a:solidFill>
                            <a:srgbClr val="000000"/>
                          </a:solidFill>
                          <a:latin typeface="Roboto"/>
                        </a:rPr>
                        <a:t>; </a:t>
                      </a:r>
                    </a:p>
                    <a:p>
                      <a:pPr>
                        <a:lnSpc>
                          <a:spcPts val="3359"/>
                        </a:lnSpc>
                      </a:pPr>
                      <a:r>
                        <a:rPr lang="en-US" sz="2399" dirty="0">
                          <a:solidFill>
                            <a:srgbClr val="000000"/>
                          </a:solidFill>
                          <a:latin typeface="Roboto"/>
                        </a:rPr>
                        <a:t>(h) shall contain no added ingredients other than –</a:t>
                      </a:r>
                    </a:p>
                    <a:p>
                      <a:pPr>
                        <a:lnSpc>
                          <a:spcPts val="3359"/>
                        </a:lnSpc>
                      </a:pPr>
                      <a:r>
                        <a:rPr lang="en-US" sz="2399" dirty="0">
                          <a:solidFill>
                            <a:srgbClr val="000000"/>
                          </a:solidFill>
                          <a:latin typeface="Roboto"/>
                        </a:rPr>
                        <a:t>   (</a:t>
                      </a:r>
                      <a:r>
                        <a:rPr lang="en-US" sz="2399" dirty="0" err="1">
                          <a:solidFill>
                            <a:srgbClr val="000000"/>
                          </a:solidFill>
                          <a:latin typeface="Roboto"/>
                        </a:rPr>
                        <a:t>i</a:t>
                      </a:r>
                      <a:r>
                        <a:rPr lang="en-US" sz="2399" dirty="0">
                          <a:solidFill>
                            <a:srgbClr val="000000"/>
                          </a:solidFill>
                          <a:latin typeface="Roboto"/>
                        </a:rPr>
                        <a:t>) cereal and/or starch; (ii) vinegar, spices, herbs and/or salt; </a:t>
                      </a:r>
                    </a:p>
                    <a:p>
                      <a:pPr>
                        <a:lnSpc>
                          <a:spcPts val="3359"/>
                        </a:lnSpc>
                      </a:pPr>
                      <a:r>
                        <a:rPr lang="en-US" sz="2399" dirty="0">
                          <a:solidFill>
                            <a:srgbClr val="000000"/>
                          </a:solidFill>
                          <a:latin typeface="Roboto"/>
                        </a:rPr>
                        <a:t>   (iii) food additives; and (iv)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2102986">
                <a:tc>
                  <a:txBody>
                    <a:bodyPr/>
                    <a:lstStyle/>
                    <a:p>
                      <a:pPr algn="ctr">
                        <a:lnSpc>
                          <a:spcPts val="3359"/>
                        </a:lnSpc>
                        <a:defRPr/>
                      </a:pPr>
                      <a:r>
                        <a:rPr lang="en-US" sz="2399">
                          <a:solidFill>
                            <a:srgbClr val="000000"/>
                          </a:solidFill>
                          <a:latin typeface="Roboto"/>
                        </a:rPr>
                        <a:t>Minimum of 90 %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dirty="0">
                          <a:solidFill>
                            <a:srgbClr val="000000"/>
                          </a:solidFill>
                          <a:latin typeface="Roboto"/>
                        </a:rPr>
                        <a:t>No more than 30 %</a:t>
                      </a:r>
                      <a:endParaRPr lang="en-US" sz="11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vMerge="1">
                  <a:txBody>
                    <a:bodyPr/>
                    <a:lstStyle/>
                    <a:p>
                      <a:pPr algn="l">
                        <a:lnSpc>
                          <a:spcPts val="3359"/>
                        </a:lnSpc>
                        <a:defRPr/>
                      </a:pPr>
                      <a:r>
                        <a:rPr lang="en-US" sz="2399">
                          <a:solidFill>
                            <a:srgbClr val="000000"/>
                          </a:solidFill>
                          <a:latin typeface="Roboto"/>
                        </a:rPr>
                        <a:t>(b) shall be contained in an edible casing - may be offal </a:t>
                      </a:r>
                      <a:endParaRPr lang="en-US" sz="1100"/>
                    </a:p>
                    <a:p>
                      <a:pPr>
                        <a:lnSpc>
                          <a:spcPts val="3359"/>
                        </a:lnSpc>
                      </a:pPr>
                      <a:r>
                        <a:rPr lang="en-US" sz="2399">
                          <a:solidFill>
                            <a:srgbClr val="000000"/>
                          </a:solidFill>
                          <a:latin typeface="Roboto"/>
                        </a:rPr>
                        <a:t>(f) shall contain no mechanically recovered meat; </a:t>
                      </a:r>
                    </a:p>
                    <a:p>
                      <a:pPr>
                        <a:lnSpc>
                          <a:spcPts val="3359"/>
                        </a:lnSpc>
                      </a:pPr>
                      <a:r>
                        <a:rPr lang="en-US" sz="2399">
                          <a:solidFill>
                            <a:srgbClr val="000000"/>
                          </a:solidFill>
                          <a:latin typeface="Roboto"/>
                        </a:rPr>
                        <a:t>(g) shall contain no colourants; </a:t>
                      </a:r>
                    </a:p>
                    <a:p>
                      <a:pPr>
                        <a:lnSpc>
                          <a:spcPts val="3359"/>
                        </a:lnSpc>
                      </a:pPr>
                      <a:r>
                        <a:rPr lang="en-US" sz="2399">
                          <a:solidFill>
                            <a:srgbClr val="000000"/>
                          </a:solidFill>
                          <a:latin typeface="Roboto"/>
                        </a:rPr>
                        <a:t>(h) shall contain no added ingredients other than –</a:t>
                      </a:r>
                    </a:p>
                    <a:p>
                      <a:pPr>
                        <a:lnSpc>
                          <a:spcPts val="3359"/>
                        </a:lnSpc>
                      </a:pPr>
                      <a:r>
                        <a:rPr lang="en-US" sz="2399">
                          <a:solidFill>
                            <a:srgbClr val="000000"/>
                          </a:solidFill>
                          <a:latin typeface="Roboto"/>
                        </a:rPr>
                        <a:t>   (i) cereal and/or starch; (ii) vinegar, spices, herbs and/or salt; </a:t>
                      </a:r>
                    </a:p>
                    <a:p>
                      <a:pPr>
                        <a:lnSpc>
                          <a:spcPts val="3359"/>
                        </a:lnSpc>
                      </a:pPr>
                      <a:r>
                        <a:rPr lang="en-US" sz="2399">
                          <a:solidFill>
                            <a:srgbClr val="000000"/>
                          </a:solidFill>
                          <a:latin typeface="Roboto"/>
                        </a:rPr>
                        <a:t>   (iii) food additives; and (iv)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pSp>
        <p:nvGrpSpPr>
          <p:cNvPr id="8" name="Group 8"/>
          <p:cNvGrpSpPr>
            <a:grpSpLocks noChangeAspect="1"/>
          </p:cNvGrpSpPr>
          <p:nvPr/>
        </p:nvGrpSpPr>
        <p:grpSpPr>
          <a:xfrm>
            <a:off x="11284600" y="-777774"/>
            <a:ext cx="4279715" cy="427969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txBody>
            <a:bodyPr/>
            <a:lstStyle/>
            <a:p>
              <a:endParaRPr lang="en-US"/>
            </a:p>
          </p:txBody>
        </p:sp>
      </p:grpSp>
      <p:grpSp>
        <p:nvGrpSpPr>
          <p:cNvPr id="10" name="Group 10"/>
          <p:cNvGrpSpPr>
            <a:grpSpLocks noChangeAspect="1"/>
          </p:cNvGrpSpPr>
          <p:nvPr/>
        </p:nvGrpSpPr>
        <p:grpSpPr>
          <a:xfrm>
            <a:off x="13869029" y="717757"/>
            <a:ext cx="5097913" cy="509789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12307"/>
              </a:stretch>
            </a:blipFill>
          </p:spPr>
          <p:txBody>
            <a:bodyPr/>
            <a:lstStyle/>
            <a:p>
              <a:endParaRPr lang="en-US"/>
            </a:p>
          </p:txBody>
        </p:sp>
      </p:grpSp>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4152900"/>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 </a:t>
            </a:r>
          </a:p>
        </p:txBody>
      </p:sp>
      <p:sp>
        <p:nvSpPr>
          <p:cNvPr id="15" name="TextBox 15"/>
          <p:cNvSpPr txBox="1"/>
          <p:nvPr/>
        </p:nvSpPr>
        <p:spPr>
          <a:xfrm>
            <a:off x="1481974" y="4829176"/>
            <a:ext cx="13892130" cy="1562101"/>
          </a:xfrm>
          <a:prstGeom prst="rect">
            <a:avLst/>
          </a:prstGeom>
        </p:spPr>
        <p:txBody>
          <a:bodyPr lIns="0" tIns="0" rIns="0" bIns="0" rtlCol="0" anchor="t">
            <a:spAutoFit/>
          </a:bodyPr>
          <a:lstStyle/>
          <a:p>
            <a:pPr>
              <a:lnSpc>
                <a:spcPts val="4199"/>
              </a:lnSpc>
            </a:pPr>
            <a:r>
              <a:rPr lang="en-US" sz="2999">
                <a:solidFill>
                  <a:srgbClr val="000000"/>
                </a:solidFill>
                <a:latin typeface="Roboto"/>
              </a:rPr>
              <a:t>(7) Raw boerewors:</a:t>
            </a:r>
          </a:p>
          <a:p>
            <a:pPr>
              <a:lnSpc>
                <a:spcPts val="4199"/>
              </a:lnSpc>
            </a:pPr>
            <a:r>
              <a:rPr lang="en-US" sz="2999">
                <a:solidFill>
                  <a:srgbClr val="000000"/>
                </a:solidFill>
                <a:latin typeface="Roboto"/>
              </a:rPr>
              <a:t>(a) shall be manufactured from the meat of a domesticated animal of the bovine, ovine, porcine or caprine species, or from a mixture of two or more thereof;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nvGraphicFramePr>
        <p:xfrm>
          <a:off x="721227" y="7035581"/>
          <a:ext cx="16792570" cy="3019425"/>
        </p:xfrm>
        <a:graphic>
          <a:graphicData uri="http://schemas.openxmlformats.org/drawingml/2006/table">
            <a:tbl>
              <a:tblPr/>
              <a:tblGrid>
                <a:gridCol w="4413375">
                  <a:extLst>
                    <a:ext uri="{9D8B030D-6E8A-4147-A177-3AD203B41FA5}">
                      <a16:colId xmlns:a16="http://schemas.microsoft.com/office/drawing/2014/main" xmlns="" val="20000"/>
                    </a:ext>
                  </a:extLst>
                </a:gridCol>
                <a:gridCol w="3291870">
                  <a:extLst>
                    <a:ext uri="{9D8B030D-6E8A-4147-A177-3AD203B41FA5}">
                      <a16:colId xmlns:a16="http://schemas.microsoft.com/office/drawing/2014/main" xmlns="" val="20001"/>
                    </a:ext>
                  </a:extLst>
                </a:gridCol>
                <a:gridCol w="9087325">
                  <a:extLst>
                    <a:ext uri="{9D8B030D-6E8A-4147-A177-3AD203B41FA5}">
                      <a16:colId xmlns:a16="http://schemas.microsoft.com/office/drawing/2014/main" xmlns="" val="20002"/>
                    </a:ext>
                  </a:extLst>
                </a:gridCol>
              </a:tblGrid>
              <a:tr h="916439">
                <a:tc>
                  <a:txBody>
                    <a:bodyPr/>
                    <a:lstStyle/>
                    <a:p>
                      <a:pPr algn="ctr">
                        <a:lnSpc>
                          <a:spcPts val="3499"/>
                        </a:lnSpc>
                        <a:defRPr/>
                      </a:pPr>
                      <a:r>
                        <a:rPr lang="en-US" sz="2499">
                          <a:solidFill>
                            <a:srgbClr val="000000"/>
                          </a:solidFill>
                          <a:latin typeface="Roboto Bold"/>
                        </a:rPr>
                        <a:t>Total Meat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Roboto Bold"/>
                        </a:rPr>
                        <a:t>Fat content (%)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rowSpan="2">
                  <a:txBody>
                    <a:bodyPr/>
                    <a:lstStyle/>
                    <a:p>
                      <a:pPr algn="l">
                        <a:lnSpc>
                          <a:spcPts val="3359"/>
                        </a:lnSpc>
                        <a:defRPr/>
                      </a:pPr>
                      <a:r>
                        <a:rPr lang="en-US" sz="2399">
                          <a:solidFill>
                            <a:srgbClr val="000000"/>
                          </a:solidFill>
                          <a:latin typeface="Roboto"/>
                        </a:rPr>
                        <a:t>(e) shall be contained in an edible casing - may be offal </a:t>
                      </a:r>
                      <a:endParaRPr lang="en-US" sz="1100"/>
                    </a:p>
                    <a:p>
                      <a:pPr>
                        <a:lnSpc>
                          <a:spcPts val="3359"/>
                        </a:lnSpc>
                      </a:pPr>
                      <a:r>
                        <a:rPr lang="en-US" sz="2399">
                          <a:solidFill>
                            <a:srgbClr val="000000"/>
                          </a:solidFill>
                          <a:latin typeface="Roboto"/>
                        </a:rPr>
                        <a:t>(f) shall contain no mechanically recovered meat; </a:t>
                      </a:r>
                    </a:p>
                    <a:p>
                      <a:pPr>
                        <a:lnSpc>
                          <a:spcPts val="3359"/>
                        </a:lnSpc>
                      </a:pPr>
                      <a:r>
                        <a:rPr lang="en-US" sz="2399">
                          <a:solidFill>
                            <a:srgbClr val="000000"/>
                          </a:solidFill>
                          <a:latin typeface="Roboto"/>
                        </a:rPr>
                        <a:t>(g) shall contain no colourants; </a:t>
                      </a:r>
                    </a:p>
                    <a:p>
                      <a:pPr>
                        <a:lnSpc>
                          <a:spcPts val="3359"/>
                        </a:lnSpc>
                      </a:pPr>
                      <a:r>
                        <a:rPr lang="en-US" sz="2399">
                          <a:solidFill>
                            <a:srgbClr val="000000"/>
                          </a:solidFill>
                          <a:latin typeface="Roboto"/>
                        </a:rPr>
                        <a:t>(h) shall contain no added ingredients other than –</a:t>
                      </a:r>
                    </a:p>
                    <a:p>
                      <a:pPr>
                        <a:lnSpc>
                          <a:spcPts val="3359"/>
                        </a:lnSpc>
                      </a:pPr>
                      <a:r>
                        <a:rPr lang="en-US" sz="2399">
                          <a:solidFill>
                            <a:srgbClr val="000000"/>
                          </a:solidFill>
                          <a:latin typeface="Roboto"/>
                        </a:rPr>
                        <a:t>   (i) cereal and/or starch; (ii) vinegar, spices, herbs and/or salt; </a:t>
                      </a:r>
                    </a:p>
                    <a:p>
                      <a:pPr>
                        <a:lnSpc>
                          <a:spcPts val="3359"/>
                        </a:lnSpc>
                      </a:pPr>
                      <a:r>
                        <a:rPr lang="en-US" sz="2399">
                          <a:solidFill>
                            <a:srgbClr val="000000"/>
                          </a:solidFill>
                          <a:latin typeface="Roboto"/>
                        </a:rPr>
                        <a:t>   (iii) food additives; and (iv)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2102986">
                <a:tc>
                  <a:txBody>
                    <a:bodyPr/>
                    <a:lstStyle/>
                    <a:p>
                      <a:pPr algn="ctr">
                        <a:lnSpc>
                          <a:spcPts val="3359"/>
                        </a:lnSpc>
                        <a:defRPr/>
                      </a:pPr>
                      <a:r>
                        <a:rPr lang="en-US" sz="2399">
                          <a:solidFill>
                            <a:srgbClr val="000000"/>
                          </a:solidFill>
                          <a:latin typeface="Roboto"/>
                        </a:rPr>
                        <a:t>≤75% of predominant specie </a:t>
                      </a:r>
                      <a:endParaRPr lang="en-US" sz="1100"/>
                    </a:p>
                    <a:p>
                      <a:pPr algn="ctr">
                        <a:lnSpc>
                          <a:spcPts val="2940"/>
                        </a:lnSpc>
                      </a:pPr>
                      <a:r>
                        <a:rPr lang="en-US" sz="2100">
                          <a:solidFill>
                            <a:srgbClr val="000000"/>
                          </a:solidFill>
                          <a:latin typeface="Roboto"/>
                        </a:rPr>
                        <a:t>(Mentioned in product name)</a:t>
                      </a:r>
                    </a:p>
                    <a:p>
                      <a:pPr algn="ctr">
                        <a:lnSpc>
                          <a:spcPts val="3079"/>
                        </a:lnSpc>
                      </a:pPr>
                      <a:endParaRPr lang="en-US" sz="2100">
                        <a:solidFill>
                          <a:srgbClr val="000000"/>
                        </a:solidFill>
                        <a:latin typeface="Roboto"/>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Roboto"/>
                        </a:rPr>
                        <a:t>No more than 30 %</a:t>
                      </a:r>
                      <a:endParaRPr lang="en-US" sz="110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vMerge="1">
                  <a:txBody>
                    <a:bodyPr/>
                    <a:lstStyle/>
                    <a:p>
                      <a:pPr algn="l">
                        <a:lnSpc>
                          <a:spcPts val="3359"/>
                        </a:lnSpc>
                        <a:defRPr/>
                      </a:pPr>
                      <a:r>
                        <a:rPr lang="en-US" sz="2399">
                          <a:solidFill>
                            <a:srgbClr val="000000"/>
                          </a:solidFill>
                          <a:latin typeface="Roboto"/>
                        </a:rPr>
                        <a:t>(e) shall be contained in an edible casing - may be offal </a:t>
                      </a:r>
                      <a:endParaRPr lang="en-US" sz="1100"/>
                    </a:p>
                    <a:p>
                      <a:pPr>
                        <a:lnSpc>
                          <a:spcPts val="3359"/>
                        </a:lnSpc>
                      </a:pPr>
                      <a:r>
                        <a:rPr lang="en-US" sz="2399">
                          <a:solidFill>
                            <a:srgbClr val="000000"/>
                          </a:solidFill>
                          <a:latin typeface="Roboto"/>
                        </a:rPr>
                        <a:t>(f) shall contain no mechanically recovered meat; </a:t>
                      </a:r>
                    </a:p>
                    <a:p>
                      <a:pPr>
                        <a:lnSpc>
                          <a:spcPts val="3359"/>
                        </a:lnSpc>
                      </a:pPr>
                      <a:r>
                        <a:rPr lang="en-US" sz="2399">
                          <a:solidFill>
                            <a:srgbClr val="000000"/>
                          </a:solidFill>
                          <a:latin typeface="Roboto"/>
                        </a:rPr>
                        <a:t>(g) shall contain no colourants; </a:t>
                      </a:r>
                    </a:p>
                    <a:p>
                      <a:pPr>
                        <a:lnSpc>
                          <a:spcPts val="3359"/>
                        </a:lnSpc>
                      </a:pPr>
                      <a:r>
                        <a:rPr lang="en-US" sz="2399">
                          <a:solidFill>
                            <a:srgbClr val="000000"/>
                          </a:solidFill>
                          <a:latin typeface="Roboto"/>
                        </a:rPr>
                        <a:t>(h) shall contain no added ingredients other than –</a:t>
                      </a:r>
                    </a:p>
                    <a:p>
                      <a:pPr>
                        <a:lnSpc>
                          <a:spcPts val="3359"/>
                        </a:lnSpc>
                      </a:pPr>
                      <a:r>
                        <a:rPr lang="en-US" sz="2399">
                          <a:solidFill>
                            <a:srgbClr val="000000"/>
                          </a:solidFill>
                          <a:latin typeface="Roboto"/>
                        </a:rPr>
                        <a:t>   (i) cereal and/or starch; (ii) vinegar, spices, herbs and/or salt; </a:t>
                      </a:r>
                    </a:p>
                    <a:p>
                      <a:pPr>
                        <a:lnSpc>
                          <a:spcPts val="3359"/>
                        </a:lnSpc>
                      </a:pPr>
                      <a:r>
                        <a:rPr lang="en-US" sz="2399">
                          <a:solidFill>
                            <a:srgbClr val="000000"/>
                          </a:solidFill>
                          <a:latin typeface="Roboto"/>
                        </a:rPr>
                        <a:t>   (iii) food additives; and (iv) water</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pSp>
        <p:nvGrpSpPr>
          <p:cNvPr id="8" name="Group 8"/>
          <p:cNvGrpSpPr>
            <a:grpSpLocks noChangeAspect="1"/>
          </p:cNvGrpSpPr>
          <p:nvPr/>
        </p:nvGrpSpPr>
        <p:grpSpPr>
          <a:xfrm>
            <a:off x="11284600" y="-777774"/>
            <a:ext cx="4279715" cy="427969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917" r="-44081"/>
              </a:stretch>
            </a:blipFill>
          </p:spPr>
          <p:txBody>
            <a:bodyPr/>
            <a:lstStyle/>
            <a:p>
              <a:endParaRPr lang="en-US"/>
            </a:p>
          </p:txBody>
        </p:sp>
      </p:grpSp>
      <p:grpSp>
        <p:nvGrpSpPr>
          <p:cNvPr id="10" name="Group 10"/>
          <p:cNvGrpSpPr>
            <a:grpSpLocks noChangeAspect="1"/>
          </p:cNvGrpSpPr>
          <p:nvPr/>
        </p:nvGrpSpPr>
        <p:grpSpPr>
          <a:xfrm>
            <a:off x="13869029" y="717757"/>
            <a:ext cx="5097913" cy="509789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44218" b="-3747"/>
              </a:stretch>
            </a:blipFill>
          </p:spPr>
          <p:txBody>
            <a:bodyPr/>
            <a:lstStyle/>
            <a:p>
              <a:endParaRPr lang="en-US"/>
            </a:p>
          </p:txBody>
        </p:sp>
      </p:grpSp>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4229100"/>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 </a:t>
            </a:r>
          </a:p>
        </p:txBody>
      </p:sp>
      <p:sp>
        <p:nvSpPr>
          <p:cNvPr id="15" name="TextBox 15"/>
          <p:cNvSpPr txBox="1"/>
          <p:nvPr/>
        </p:nvSpPr>
        <p:spPr>
          <a:xfrm>
            <a:off x="1481974" y="4905376"/>
            <a:ext cx="13892130" cy="1562101"/>
          </a:xfrm>
          <a:prstGeom prst="rect">
            <a:avLst/>
          </a:prstGeom>
        </p:spPr>
        <p:txBody>
          <a:bodyPr lIns="0" tIns="0" rIns="0" bIns="0" rtlCol="0" anchor="t">
            <a:spAutoFit/>
          </a:bodyPr>
          <a:lstStyle/>
          <a:p>
            <a:pPr>
              <a:lnSpc>
                <a:spcPts val="4199"/>
              </a:lnSpc>
            </a:pPr>
            <a:r>
              <a:rPr lang="en-US" sz="2999">
                <a:solidFill>
                  <a:srgbClr val="000000"/>
                </a:solidFill>
                <a:latin typeface="Roboto"/>
              </a:rPr>
              <a:t>(8) Raw </a:t>
            </a:r>
            <a:r>
              <a:rPr lang="en-US" sz="2999" u="sng">
                <a:solidFill>
                  <a:srgbClr val="000000"/>
                </a:solidFill>
                <a:latin typeface="Roboto"/>
              </a:rPr>
              <a:t>species</a:t>
            </a:r>
            <a:r>
              <a:rPr lang="en-US" sz="2999">
                <a:solidFill>
                  <a:srgbClr val="000000"/>
                </a:solidFill>
                <a:latin typeface="Roboto"/>
              </a:rPr>
              <a:t> sausage or Raw </a:t>
            </a:r>
            <a:r>
              <a:rPr lang="en-US" sz="2999" u="sng">
                <a:solidFill>
                  <a:srgbClr val="000000"/>
                </a:solidFill>
                <a:latin typeface="Roboto"/>
              </a:rPr>
              <a:t>species</a:t>
            </a:r>
            <a:r>
              <a:rPr lang="en-US" sz="2999">
                <a:solidFill>
                  <a:srgbClr val="000000"/>
                </a:solidFill>
                <a:latin typeface="Roboto"/>
              </a:rPr>
              <a:t> wors:</a:t>
            </a:r>
          </a:p>
          <a:p>
            <a:pPr>
              <a:lnSpc>
                <a:spcPts val="4199"/>
              </a:lnSpc>
            </a:pPr>
            <a:r>
              <a:rPr lang="en-US" sz="2999">
                <a:solidFill>
                  <a:srgbClr val="000000"/>
                </a:solidFill>
                <a:latin typeface="Roboto"/>
              </a:rPr>
              <a:t>(a) shall be manufactured totally or predominantly from the meat of a specific domesticated animal, bird or wild game species;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pSp>
        <p:nvGrpSpPr>
          <p:cNvPr id="7" name="Group 7"/>
          <p:cNvGrpSpPr>
            <a:grpSpLocks noChangeAspect="1"/>
          </p:cNvGrpSpPr>
          <p:nvPr/>
        </p:nvGrpSpPr>
        <p:grpSpPr>
          <a:xfrm>
            <a:off x="11284600" y="-777774"/>
            <a:ext cx="4279715" cy="427969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012" r="-46986"/>
              </a:stretch>
            </a:blipFill>
          </p:spPr>
          <p:txBody>
            <a:bodyPr/>
            <a:lstStyle/>
            <a:p>
              <a:endParaRPr lang="en-US"/>
            </a:p>
          </p:txBody>
        </p:sp>
      </p:grpSp>
      <p:grpSp>
        <p:nvGrpSpPr>
          <p:cNvPr id="9" name="Group 9"/>
          <p:cNvGrpSpPr>
            <a:grpSpLocks noChangeAspect="1"/>
          </p:cNvGrpSpPr>
          <p:nvPr/>
        </p:nvGrpSpPr>
        <p:grpSpPr>
          <a:xfrm>
            <a:off x="13869029" y="717757"/>
            <a:ext cx="5097913" cy="5097893"/>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2283" r="-17669"/>
              </a:stretch>
            </a:blipFill>
          </p:spPr>
          <p:txBody>
            <a:bodyPr/>
            <a:lstStyle/>
            <a:p>
              <a:endParaRPr lang="en-US"/>
            </a:p>
          </p:txBody>
        </p:sp>
      </p:grpSp>
      <p:sp>
        <p:nvSpPr>
          <p:cNvPr id="11" name="TextBox 11"/>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a:solidFill>
                  <a:srgbClr val="000000"/>
                </a:solidFill>
                <a:latin typeface="Roboto Bold"/>
              </a:rPr>
              <a:t>SPECIFIC COMPOSITIONAL STANDARDS </a:t>
            </a:r>
          </a:p>
        </p:txBody>
      </p:sp>
      <p:sp>
        <p:nvSpPr>
          <p:cNvPr id="12" name="TextBox 12"/>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3" name="TextBox 13"/>
          <p:cNvSpPr txBox="1"/>
          <p:nvPr/>
        </p:nvSpPr>
        <p:spPr>
          <a:xfrm>
            <a:off x="1028700" y="4286248"/>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 </a:t>
            </a:r>
          </a:p>
        </p:txBody>
      </p:sp>
      <p:sp>
        <p:nvSpPr>
          <p:cNvPr id="14" name="TextBox 14"/>
          <p:cNvSpPr txBox="1"/>
          <p:nvPr/>
        </p:nvSpPr>
        <p:spPr>
          <a:xfrm>
            <a:off x="1481974" y="4962524"/>
            <a:ext cx="13892130" cy="3133726"/>
          </a:xfrm>
          <a:prstGeom prst="rect">
            <a:avLst/>
          </a:prstGeom>
        </p:spPr>
        <p:txBody>
          <a:bodyPr lIns="0" tIns="0" rIns="0" bIns="0" rtlCol="0" anchor="t">
            <a:spAutoFit/>
          </a:bodyPr>
          <a:lstStyle/>
          <a:p>
            <a:pPr>
              <a:lnSpc>
                <a:spcPts val="4199"/>
              </a:lnSpc>
            </a:pPr>
            <a:r>
              <a:rPr lang="en-US" sz="2999" dirty="0">
                <a:solidFill>
                  <a:srgbClr val="000000"/>
                </a:solidFill>
                <a:latin typeface="Roboto"/>
              </a:rPr>
              <a:t>(10) Raw burger, raw patty and raw hamburger patty:</a:t>
            </a:r>
          </a:p>
          <a:p>
            <a:pPr>
              <a:lnSpc>
                <a:spcPts val="4199"/>
              </a:lnSpc>
            </a:pPr>
            <a:r>
              <a:rPr lang="en-US" sz="2999" dirty="0">
                <a:solidFill>
                  <a:srgbClr val="000000"/>
                </a:solidFill>
                <a:latin typeface="Roboto"/>
              </a:rPr>
              <a:t>(a) shall be manufactured from chopped or comminuted meat of a domesticated animal, bird or wild game species, or from a mixture of two or more thereof, and formed into a round, square or any other shaped patty; and </a:t>
            </a:r>
          </a:p>
          <a:p>
            <a:pPr>
              <a:lnSpc>
                <a:spcPts val="4199"/>
              </a:lnSpc>
            </a:pPr>
            <a:r>
              <a:rPr lang="en-US" sz="2999" dirty="0">
                <a:solidFill>
                  <a:srgbClr val="000000"/>
                </a:solidFill>
                <a:latin typeface="Roboto"/>
              </a:rPr>
              <a:t>(b) shall comply with the following compositional specifications for the category/name concerned: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95325"/>
            <a:ext cx="2232858" cy="666750"/>
            <a:chOff x="0" y="0"/>
            <a:chExt cx="814553" cy="243232"/>
          </a:xfrm>
        </p:grpSpPr>
        <p:sp>
          <p:nvSpPr>
            <p:cNvPr id="3" name="Freeform 3"/>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8" name="TextBox 8"/>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9" name="TextBox 9"/>
          <p:cNvSpPr txBox="1"/>
          <p:nvPr/>
        </p:nvSpPr>
        <p:spPr>
          <a:xfrm>
            <a:off x="1028700" y="1635691"/>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5(10): </a:t>
            </a:r>
          </a:p>
        </p:txBody>
      </p:sp>
      <p:graphicFrame>
        <p:nvGraphicFramePr>
          <p:cNvPr id="13" name="Table 13">
            <a:extLst>
              <a:ext uri="{FF2B5EF4-FFF2-40B4-BE49-F238E27FC236}">
                <a16:creationId xmlns:a16="http://schemas.microsoft.com/office/drawing/2014/main" xmlns="" id="{E5586FF4-1950-0BB6-A488-D03D9FB89B4C}"/>
              </a:ext>
            </a:extLst>
          </p:cNvPr>
          <p:cNvGraphicFramePr>
            <a:graphicFrameLocks noGrp="1"/>
          </p:cNvGraphicFramePr>
          <p:nvPr>
            <p:extLst>
              <p:ext uri="{D42A27DB-BD31-4B8C-83A1-F6EECF244321}">
                <p14:modId xmlns:p14="http://schemas.microsoft.com/office/powerpoint/2010/main" val="2415335610"/>
              </p:ext>
            </p:extLst>
          </p:nvPr>
        </p:nvGraphicFramePr>
        <p:xfrm>
          <a:off x="1021443" y="2601913"/>
          <a:ext cx="16685986" cy="6863080"/>
        </p:xfrm>
        <a:graphic>
          <a:graphicData uri="http://schemas.openxmlformats.org/drawingml/2006/table">
            <a:tbl>
              <a:tblPr firstRow="1" bandRow="1">
                <a:tableStyleId>{5C22544A-7EE6-4342-B048-85BDC9FD1C3A}</a:tableStyleId>
              </a:tblPr>
              <a:tblGrid>
                <a:gridCol w="3046186">
                  <a:extLst>
                    <a:ext uri="{9D8B030D-6E8A-4147-A177-3AD203B41FA5}">
                      <a16:colId xmlns:a16="http://schemas.microsoft.com/office/drawing/2014/main" xmlns="" val="2115502841"/>
                    </a:ext>
                  </a:extLst>
                </a:gridCol>
                <a:gridCol w="3200400">
                  <a:extLst>
                    <a:ext uri="{9D8B030D-6E8A-4147-A177-3AD203B41FA5}">
                      <a16:colId xmlns:a16="http://schemas.microsoft.com/office/drawing/2014/main" xmlns="" val="4139186520"/>
                    </a:ext>
                  </a:extLst>
                </a:gridCol>
                <a:gridCol w="5105400">
                  <a:extLst>
                    <a:ext uri="{9D8B030D-6E8A-4147-A177-3AD203B41FA5}">
                      <a16:colId xmlns:a16="http://schemas.microsoft.com/office/drawing/2014/main" xmlns="" val="759672447"/>
                    </a:ext>
                  </a:extLst>
                </a:gridCol>
                <a:gridCol w="2971800">
                  <a:extLst>
                    <a:ext uri="{9D8B030D-6E8A-4147-A177-3AD203B41FA5}">
                      <a16:colId xmlns:a16="http://schemas.microsoft.com/office/drawing/2014/main" xmlns="" val="893342590"/>
                    </a:ext>
                  </a:extLst>
                </a:gridCol>
                <a:gridCol w="2362200">
                  <a:extLst>
                    <a:ext uri="{9D8B030D-6E8A-4147-A177-3AD203B41FA5}">
                      <a16:colId xmlns:a16="http://schemas.microsoft.com/office/drawing/2014/main" xmlns="" val="3937077073"/>
                    </a:ext>
                  </a:extLst>
                </a:gridCol>
              </a:tblGrid>
              <a:tr h="370840">
                <a:tc>
                  <a:txBody>
                    <a:bodyPr/>
                    <a:lstStyle/>
                    <a:p>
                      <a:r>
                        <a:rPr lang="en-GB" sz="1800" dirty="0"/>
                        <a:t>Category/ Product Name</a:t>
                      </a:r>
                    </a:p>
                  </a:txBody>
                  <a:tcPr/>
                </a:tc>
                <a:tc>
                  <a:txBody>
                    <a:bodyPr/>
                    <a:lstStyle/>
                    <a:p>
                      <a:r>
                        <a:rPr lang="en-GB" sz="1800" dirty="0"/>
                        <a:t>Permissible ingredients</a:t>
                      </a:r>
                    </a:p>
                  </a:txBody>
                  <a:tcPr/>
                </a:tc>
                <a:tc>
                  <a:txBody>
                    <a:bodyPr/>
                    <a:lstStyle/>
                    <a:p>
                      <a:r>
                        <a:rPr lang="en-GB" sz="1800" dirty="0"/>
                        <a:t>Fat content claim</a:t>
                      </a:r>
                    </a:p>
                  </a:txBody>
                  <a:tcPr/>
                </a:tc>
                <a:tc>
                  <a:txBody>
                    <a:bodyPr/>
                    <a:lstStyle/>
                    <a:p>
                      <a:r>
                        <a:rPr lang="en-GB" sz="1800" dirty="0"/>
                        <a:t>Fat content (%) (as analysed)</a:t>
                      </a:r>
                    </a:p>
                  </a:txBody>
                  <a:tcPr/>
                </a:tc>
                <a:tc>
                  <a:txBody>
                    <a:bodyPr/>
                    <a:lstStyle/>
                    <a:p>
                      <a:r>
                        <a:rPr lang="en-GB" sz="1800" dirty="0"/>
                        <a:t>Total meat content (%)</a:t>
                      </a:r>
                    </a:p>
                  </a:txBody>
                  <a:tcPr/>
                </a:tc>
                <a:extLst>
                  <a:ext uri="{0D108BD9-81ED-4DB2-BD59-A6C34878D82A}">
                    <a16:rowId xmlns:a16="http://schemas.microsoft.com/office/drawing/2014/main" xmlns="" val="489447207"/>
                  </a:ext>
                </a:extLst>
              </a:tr>
              <a:tr h="370840">
                <a:tc>
                  <a:txBody>
                    <a:bodyPr/>
                    <a:lstStyle/>
                    <a:p>
                      <a:r>
                        <a:rPr lang="en-GB" sz="1800" b="1" dirty="0"/>
                        <a:t>1, Ground Burger/ Ground Patty</a:t>
                      </a:r>
                    </a:p>
                  </a:txBody>
                  <a:tcPr/>
                </a:tc>
                <a:tc>
                  <a:txBody>
                    <a:bodyPr/>
                    <a:lstStyle/>
                    <a:p>
                      <a:pPr marL="342900" indent="-342900">
                        <a:buAutoNum type="alphaLcParenBoth"/>
                      </a:pPr>
                      <a:r>
                        <a:rPr lang="en-US" sz="1800" dirty="0"/>
                        <a:t>Shall be manufactured from meat only.</a:t>
                      </a:r>
                    </a:p>
                    <a:p>
                      <a:pPr marL="342900" indent="-342900">
                        <a:buAutoNum type="alphaLcParenBoth"/>
                      </a:pPr>
                      <a:r>
                        <a:rPr lang="en-US" sz="1800" dirty="0"/>
                        <a:t>Shall contain no edible or inedible offal, or any other </a:t>
                      </a:r>
                      <a:r>
                        <a:rPr lang="en-GB" sz="1800" dirty="0"/>
                        <a:t>added ingredients.</a:t>
                      </a:r>
                    </a:p>
                  </a:txBody>
                  <a:tcPr/>
                </a:tc>
                <a:tc>
                  <a:txBody>
                    <a:bodyPr/>
                    <a:lstStyle/>
                    <a:p>
                      <a:pPr algn="ctr"/>
                      <a:r>
                        <a:rPr lang="en-US" sz="1800" dirty="0"/>
                        <a:t>Extra Lean, Extra Trim, Extra trimmed of fat or any similar </a:t>
                      </a:r>
                      <a:r>
                        <a:rPr lang="en-GB" sz="1800" dirty="0"/>
                        <a:t>wording</a:t>
                      </a:r>
                    </a:p>
                    <a:p>
                      <a:pPr algn="ctr"/>
                      <a:endParaRPr lang="en-GB" sz="1800" dirty="0"/>
                    </a:p>
                    <a:p>
                      <a:pPr algn="ctr"/>
                      <a:r>
                        <a:rPr lang="en-US" sz="1800" dirty="0"/>
                        <a:t>Lean, Trim, Trimmed of fat or any similar wording</a:t>
                      </a:r>
                    </a:p>
                    <a:p>
                      <a:pPr algn="ctr"/>
                      <a:endParaRPr lang="en-US" sz="1800" dirty="0"/>
                    </a:p>
                    <a:p>
                      <a:pPr algn="ctr"/>
                      <a:r>
                        <a:rPr lang="en-GB" sz="1800" dirty="0"/>
                        <a:t>Regular</a:t>
                      </a:r>
                    </a:p>
                  </a:txBody>
                  <a:tcPr/>
                </a:tc>
                <a:tc>
                  <a:txBody>
                    <a:bodyPr/>
                    <a:lstStyle/>
                    <a:p>
                      <a:pPr algn="ctr"/>
                      <a:r>
                        <a:rPr lang="en-GB" sz="1800" dirty="0"/>
                        <a:t>≤5</a:t>
                      </a:r>
                    </a:p>
                    <a:p>
                      <a:pPr algn="ctr"/>
                      <a:endParaRPr lang="en-GB" sz="1800" dirty="0"/>
                    </a:p>
                    <a:p>
                      <a:pPr algn="ctr"/>
                      <a:endParaRPr lang="en-GB" sz="1800" dirty="0"/>
                    </a:p>
                    <a:p>
                      <a:pPr algn="ctr"/>
                      <a:r>
                        <a:rPr lang="en-GB" dirty="0"/>
                        <a:t>&gt;5 to ≤10</a:t>
                      </a:r>
                    </a:p>
                    <a:p>
                      <a:pPr algn="ctr"/>
                      <a:endParaRPr lang="en-GB" dirty="0"/>
                    </a:p>
                    <a:p>
                      <a:pPr algn="ctr"/>
                      <a:r>
                        <a:rPr lang="en-GB" dirty="0"/>
                        <a:t>&gt;10 to ≤30 </a:t>
                      </a:r>
                      <a:endParaRPr lang="en-GB" sz="1800" dirty="0"/>
                    </a:p>
                  </a:txBody>
                  <a:tcPr/>
                </a:tc>
                <a:tc>
                  <a:txBody>
                    <a:bodyPr/>
                    <a:lstStyle/>
                    <a:p>
                      <a:pPr algn="ctr"/>
                      <a:r>
                        <a:rPr lang="en-GB" sz="1800" dirty="0"/>
                        <a:t>≥99.6</a:t>
                      </a:r>
                    </a:p>
                  </a:txBody>
                  <a:tcPr anchor="ctr"/>
                </a:tc>
                <a:extLst>
                  <a:ext uri="{0D108BD9-81ED-4DB2-BD59-A6C34878D82A}">
                    <a16:rowId xmlns:a16="http://schemas.microsoft.com/office/drawing/2014/main" xmlns="" val="33274908"/>
                  </a:ext>
                </a:extLst>
              </a:tr>
              <a:tr h="370840">
                <a:tc>
                  <a:txBody>
                    <a:bodyPr/>
                    <a:lstStyle/>
                    <a:p>
                      <a:r>
                        <a:rPr lang="en-US" b="1" dirty="0"/>
                        <a:t>2. Burger/ Patty/ Hamburger Patty/ Meatball/ Frikkadel</a:t>
                      </a:r>
                      <a:endParaRPr lang="en-GB" sz="1800" b="1" dirty="0"/>
                    </a:p>
                  </a:txBody>
                  <a:tcPr/>
                </a:tc>
                <a:tc>
                  <a:txBody>
                    <a:bodyPr/>
                    <a:lstStyle/>
                    <a:p>
                      <a:pPr marL="342900" indent="-342900">
                        <a:buAutoNum type="alphaLcParenR"/>
                      </a:pPr>
                      <a:r>
                        <a:rPr lang="en-US" dirty="0"/>
                        <a:t>Shall contain no added ingredients other than – </a:t>
                      </a:r>
                    </a:p>
                    <a:p>
                      <a:pPr marL="363538" lvl="1" indent="-233363">
                        <a:buFont typeface="+mj-lt"/>
                        <a:buAutoNum type="romanLcPeriod"/>
                      </a:pPr>
                      <a:r>
                        <a:rPr lang="en-US" dirty="0"/>
                        <a:t>cereal and/or starch; </a:t>
                      </a:r>
                    </a:p>
                    <a:p>
                      <a:pPr marL="363538" lvl="1" indent="-233363">
                        <a:buFont typeface="+mj-lt"/>
                        <a:buAutoNum type="romanLcPeriod"/>
                      </a:pPr>
                      <a:r>
                        <a:rPr lang="en-US" dirty="0"/>
                        <a:t>vinegar, spices, herbs and/or salt; </a:t>
                      </a:r>
                    </a:p>
                    <a:p>
                      <a:pPr marL="363538" lvl="1" indent="-233363">
                        <a:buFont typeface="+mj-lt"/>
                        <a:buAutoNum type="romanLcPeriod"/>
                      </a:pPr>
                      <a:r>
                        <a:rPr lang="en-US" dirty="0"/>
                        <a:t>food additives; and </a:t>
                      </a:r>
                    </a:p>
                    <a:p>
                      <a:pPr marL="363538" lvl="1" indent="-233363">
                        <a:buFont typeface="+mj-lt"/>
                        <a:buAutoNum type="romanLcPeriod"/>
                      </a:pPr>
                      <a:r>
                        <a:rPr lang="en-US" dirty="0"/>
                        <a:t>water. </a:t>
                      </a:r>
                    </a:p>
                    <a:p>
                      <a:pPr marL="327025" lvl="0" indent="-327025">
                        <a:buFont typeface="+mj-lt"/>
                        <a:buAutoNum type="alphaLcParenR"/>
                      </a:pPr>
                      <a:r>
                        <a:rPr lang="en-US" dirty="0"/>
                        <a:t>Shall contain no edible or inedible offal. </a:t>
                      </a:r>
                    </a:p>
                    <a:p>
                      <a:pPr marL="327025" lvl="0" indent="-327025">
                        <a:buFont typeface="+mj-lt"/>
                        <a:buAutoNum type="alphaLcParenR"/>
                      </a:pPr>
                      <a:r>
                        <a:rPr lang="en-US" dirty="0"/>
                        <a:t>Shall contain no mechanically recovered meat.</a:t>
                      </a:r>
                    </a:p>
                    <a:p>
                      <a:pPr marL="327025" lvl="0" indent="-327025">
                        <a:buFont typeface="+mj-lt"/>
                        <a:buAutoNum type="alphaLcParenR"/>
                      </a:pPr>
                      <a:r>
                        <a:rPr lang="en-US" dirty="0"/>
                        <a:t>Shall contain no </a:t>
                      </a:r>
                      <a:r>
                        <a:rPr lang="en-US" dirty="0" err="1"/>
                        <a:t>colourants</a:t>
                      </a:r>
                      <a:r>
                        <a:rPr lang="en-US" dirty="0"/>
                        <a:t>.</a:t>
                      </a:r>
                    </a:p>
                    <a:p>
                      <a:pPr marL="327025" lvl="0" indent="-327025">
                        <a:buFont typeface="+mj-lt"/>
                        <a:buAutoNum type="alphaLcParenR"/>
                      </a:pPr>
                      <a:r>
                        <a:rPr lang="en-US" dirty="0"/>
                        <a:t>Shall contain no vegetable protein.</a:t>
                      </a:r>
                    </a:p>
                    <a:p>
                      <a:pPr marL="327025" lvl="0" indent="-327025">
                        <a:buFont typeface="+mj-lt"/>
                        <a:buAutoNum type="alphaLcParenR"/>
                      </a:pPr>
                      <a:r>
                        <a:rPr lang="en-US" dirty="0"/>
                        <a:t>May contain other foodstuffs</a:t>
                      </a:r>
                      <a:endParaRPr lang="en-GB" sz="1800" dirty="0"/>
                    </a:p>
                  </a:txBody>
                  <a:tcPr/>
                </a:tc>
                <a:tc>
                  <a:txBody>
                    <a:bodyPr/>
                    <a:lstStyle/>
                    <a:p>
                      <a:pPr algn="ctr"/>
                      <a:endParaRPr lang="en-US" dirty="0"/>
                    </a:p>
                    <a:p>
                      <a:pPr algn="ctr"/>
                      <a:endParaRPr lang="en-US" dirty="0"/>
                    </a:p>
                    <a:p>
                      <a:pPr algn="ctr"/>
                      <a:endParaRPr lang="en-US" dirty="0"/>
                    </a:p>
                    <a:p>
                      <a:pPr algn="ctr"/>
                      <a:endParaRPr lang="en-US" dirty="0"/>
                    </a:p>
                    <a:p>
                      <a:pPr algn="ctr"/>
                      <a:r>
                        <a:rPr lang="en-US" dirty="0"/>
                        <a:t>Extra Lean, Extra Trim, Extra trimmed of fat or any similar wording </a:t>
                      </a:r>
                    </a:p>
                    <a:p>
                      <a:pPr algn="ctr"/>
                      <a:endParaRPr lang="en-US" dirty="0"/>
                    </a:p>
                    <a:p>
                      <a:pPr algn="ctr"/>
                      <a:endParaRPr lang="en-US" dirty="0"/>
                    </a:p>
                    <a:p>
                      <a:pPr algn="ctr"/>
                      <a:r>
                        <a:rPr lang="en-US" dirty="0"/>
                        <a:t>Lean, Trimmed of fat or any similar wording </a:t>
                      </a:r>
                    </a:p>
                    <a:p>
                      <a:pPr algn="ctr"/>
                      <a:endParaRPr lang="en-US" dirty="0"/>
                    </a:p>
                    <a:p>
                      <a:pPr algn="ctr"/>
                      <a:endParaRPr lang="en-US" dirty="0"/>
                    </a:p>
                    <a:p>
                      <a:pPr algn="ctr"/>
                      <a:r>
                        <a:rPr lang="en-US" dirty="0"/>
                        <a:t>Regular</a:t>
                      </a:r>
                      <a:endParaRPr lang="en-GB" sz="1800" dirty="0"/>
                    </a:p>
                  </a:txBody>
                  <a:tcPr/>
                </a:tc>
                <a:tc>
                  <a:txBody>
                    <a:bodyPr/>
                    <a:lstStyle/>
                    <a:p>
                      <a:pPr algn="ctr"/>
                      <a:endParaRPr lang="en-GB" dirty="0"/>
                    </a:p>
                    <a:p>
                      <a:pPr algn="ctr"/>
                      <a:endParaRPr lang="en-GB" dirty="0"/>
                    </a:p>
                    <a:p>
                      <a:pPr algn="ctr"/>
                      <a:endParaRPr lang="en-GB" dirty="0"/>
                    </a:p>
                    <a:p>
                      <a:pPr algn="ctr"/>
                      <a:endParaRPr lang="en-GB" dirty="0"/>
                    </a:p>
                    <a:p>
                      <a:pPr algn="ctr"/>
                      <a:r>
                        <a:rPr lang="en-GB" dirty="0"/>
                        <a:t>≤5 </a:t>
                      </a:r>
                    </a:p>
                    <a:p>
                      <a:pPr algn="ctr"/>
                      <a:endParaRPr lang="en-GB" dirty="0"/>
                    </a:p>
                    <a:p>
                      <a:pPr algn="ctr"/>
                      <a:endParaRPr lang="en-GB" dirty="0"/>
                    </a:p>
                    <a:p>
                      <a:pPr algn="ctr"/>
                      <a:endParaRPr lang="en-GB" dirty="0"/>
                    </a:p>
                    <a:p>
                      <a:pPr algn="ctr"/>
                      <a:r>
                        <a:rPr lang="en-GB" dirty="0"/>
                        <a:t>&gt;5 to ≤10 </a:t>
                      </a:r>
                    </a:p>
                    <a:p>
                      <a:pPr algn="ctr"/>
                      <a:endParaRPr lang="en-GB" dirty="0"/>
                    </a:p>
                    <a:p>
                      <a:pPr algn="ctr"/>
                      <a:endParaRPr lang="en-GB" dirty="0"/>
                    </a:p>
                    <a:p>
                      <a:pPr algn="ctr"/>
                      <a:r>
                        <a:rPr lang="en-GB" dirty="0"/>
                        <a:t>&gt;10 to ≤30</a:t>
                      </a:r>
                      <a:endParaRPr lang="en-GB" sz="1800" dirty="0"/>
                    </a:p>
                  </a:txBody>
                  <a:tcPr/>
                </a:tc>
                <a:tc>
                  <a:txBody>
                    <a:bodyPr/>
                    <a:lstStyle/>
                    <a:p>
                      <a:pPr algn="ctr"/>
                      <a:r>
                        <a:rPr lang="en-GB" dirty="0"/>
                        <a:t>≥70</a:t>
                      </a:r>
                      <a:endParaRPr lang="en-GB" sz="1800" dirty="0"/>
                    </a:p>
                  </a:txBody>
                  <a:tcPr anchor="ctr"/>
                </a:tc>
                <a:extLst>
                  <a:ext uri="{0D108BD9-81ED-4DB2-BD59-A6C34878D82A}">
                    <a16:rowId xmlns:a16="http://schemas.microsoft.com/office/drawing/2014/main" xmlns="" val="78246394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2951" y="1988996"/>
            <a:ext cx="2438400" cy="346442"/>
            <a:chOff x="-1726302" y="-670995"/>
            <a:chExt cx="2046288" cy="152400"/>
          </a:xfrm>
        </p:grpSpPr>
        <p:sp>
          <p:nvSpPr>
            <p:cNvPr id="3" name="Freeform 3"/>
            <p:cNvSpPr/>
            <p:nvPr/>
          </p:nvSpPr>
          <p:spPr>
            <a:xfrm>
              <a:off x="-1726302" y="-670995"/>
              <a:ext cx="2046288"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sp>
        <p:nvSpPr>
          <p:cNvPr id="12" name="TextBox 12"/>
          <p:cNvSpPr txBox="1"/>
          <p:nvPr/>
        </p:nvSpPr>
        <p:spPr>
          <a:xfrm>
            <a:off x="1028699" y="1604097"/>
            <a:ext cx="10477500" cy="769441"/>
          </a:xfrm>
          <a:prstGeom prst="rect">
            <a:avLst/>
          </a:prstGeom>
        </p:spPr>
        <p:txBody>
          <a:bodyPr wrap="square" lIns="0" tIns="0" rIns="0" bIns="0" rtlCol="0" anchor="t">
            <a:spAutoFit/>
          </a:bodyPr>
          <a:lstStyle/>
          <a:p>
            <a:pPr>
              <a:lnSpc>
                <a:spcPts val="6000"/>
              </a:lnSpc>
            </a:pPr>
            <a:r>
              <a:rPr lang="en-US" sz="6000" b="1" spc="60" dirty="0">
                <a:solidFill>
                  <a:srgbClr val="000000"/>
                </a:solidFill>
                <a:latin typeface="Roboto" panose="02000000000000000000" pitchFamily="2" charset="0"/>
                <a:ea typeface="Roboto" panose="02000000000000000000" pitchFamily="2" charset="0"/>
                <a:cs typeface="Roboto" panose="02000000000000000000" pitchFamily="2" charset="0"/>
              </a:rPr>
              <a:t>Table of content</a:t>
            </a:r>
          </a:p>
        </p:txBody>
      </p:sp>
      <p:sp>
        <p:nvSpPr>
          <p:cNvPr id="8" name="TextBox 14">
            <a:extLst>
              <a:ext uri="{FF2B5EF4-FFF2-40B4-BE49-F238E27FC236}">
                <a16:creationId xmlns:a16="http://schemas.microsoft.com/office/drawing/2014/main" xmlns="" id="{6307380A-BB44-6F71-8411-C293051F1E09}"/>
              </a:ext>
            </a:extLst>
          </p:cNvPr>
          <p:cNvSpPr txBox="1"/>
          <p:nvPr/>
        </p:nvSpPr>
        <p:spPr>
          <a:xfrm>
            <a:off x="1170245" y="3362656"/>
            <a:ext cx="13364921" cy="4807598"/>
          </a:xfrm>
          <a:prstGeom prst="rect">
            <a:avLst/>
          </a:prstGeom>
        </p:spPr>
        <p:txBody>
          <a:bodyPr wrap="square" lIns="0" tIns="0" rIns="0" bIns="0" rtlCol="0" anchor="t">
            <a:spAutoFit/>
          </a:bodyPr>
          <a:lstStyle/>
          <a:p>
            <a:pPr>
              <a:lnSpc>
                <a:spcPts val="4199"/>
              </a:lnSpc>
            </a:pPr>
            <a:r>
              <a:rPr lang="en-US" sz="2800" b="1" dirty="0"/>
              <a:t>1. Categories and classes of Processed Meat Products (PMP) &amp; Certain</a:t>
            </a:r>
          </a:p>
          <a:p>
            <a:pPr>
              <a:lnSpc>
                <a:spcPts val="4199"/>
              </a:lnSpc>
            </a:pPr>
            <a:r>
              <a:rPr lang="en-US" sz="2800" b="1" dirty="0"/>
              <a:t>     Raw Processed Meat Products (RAW) </a:t>
            </a:r>
          </a:p>
          <a:p>
            <a:pPr>
              <a:lnSpc>
                <a:spcPts val="4199"/>
              </a:lnSpc>
            </a:pPr>
            <a:r>
              <a:rPr lang="en-US" sz="2800" b="1" dirty="0"/>
              <a:t>2. Definitions </a:t>
            </a:r>
          </a:p>
          <a:p>
            <a:pPr>
              <a:lnSpc>
                <a:spcPts val="4199"/>
              </a:lnSpc>
            </a:pPr>
            <a:r>
              <a:rPr lang="en-US" sz="2800" b="1" dirty="0"/>
              <a:t>3. Specific compositional standards </a:t>
            </a:r>
          </a:p>
          <a:p>
            <a:pPr>
              <a:lnSpc>
                <a:spcPts val="4199"/>
              </a:lnSpc>
            </a:pPr>
            <a:r>
              <a:rPr lang="en-US" sz="2800" b="1" dirty="0"/>
              <a:t>4. Marking of containers</a:t>
            </a:r>
          </a:p>
          <a:p>
            <a:pPr>
              <a:lnSpc>
                <a:spcPts val="4199"/>
              </a:lnSpc>
            </a:pPr>
            <a:r>
              <a:rPr lang="en-US" sz="2800" b="1" dirty="0"/>
              <a:t>5. Display Fridge</a:t>
            </a:r>
          </a:p>
          <a:p>
            <a:pPr>
              <a:lnSpc>
                <a:spcPts val="4199"/>
              </a:lnSpc>
            </a:pPr>
            <a:r>
              <a:rPr lang="en-US" sz="2800" b="1" dirty="0"/>
              <a:t>6. Restricted Particulars on containers and outer containers </a:t>
            </a:r>
          </a:p>
          <a:p>
            <a:pPr>
              <a:lnSpc>
                <a:spcPts val="4199"/>
              </a:lnSpc>
            </a:pPr>
            <a:endParaRPr lang="en-US" sz="2800" b="1" dirty="0"/>
          </a:p>
          <a:p>
            <a:pPr>
              <a:lnSpc>
                <a:spcPts val="4199"/>
              </a:lnSpc>
            </a:pPr>
            <a:endParaRPr lang="en-US" sz="2800" dirty="0"/>
          </a:p>
        </p:txBody>
      </p:sp>
      <p:grpSp>
        <p:nvGrpSpPr>
          <p:cNvPr id="6" name="Group 9">
            <a:extLst>
              <a:ext uri="{FF2B5EF4-FFF2-40B4-BE49-F238E27FC236}">
                <a16:creationId xmlns:a16="http://schemas.microsoft.com/office/drawing/2014/main" xmlns="" id="{A693475F-4ADE-8547-E337-8FF2893EACE2}"/>
              </a:ext>
            </a:extLst>
          </p:cNvPr>
          <p:cNvGrpSpPr>
            <a:grpSpLocks noChangeAspect="1"/>
          </p:cNvGrpSpPr>
          <p:nvPr/>
        </p:nvGrpSpPr>
        <p:grpSpPr>
          <a:xfrm>
            <a:off x="11506199" y="198028"/>
            <a:ext cx="4274837" cy="4274820"/>
            <a:chOff x="0" y="0"/>
            <a:chExt cx="6350000" cy="6349975"/>
          </a:xfrm>
        </p:grpSpPr>
        <p:sp>
          <p:nvSpPr>
            <p:cNvPr id="7" name="Freeform 10">
              <a:extLst>
                <a:ext uri="{FF2B5EF4-FFF2-40B4-BE49-F238E27FC236}">
                  <a16:creationId xmlns:a16="http://schemas.microsoft.com/office/drawing/2014/main" xmlns="" id="{37F690C6-4A9A-5E06-57DB-840BE89126B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461" r="-44819"/>
              </a:stretch>
            </a:blipFill>
          </p:spPr>
          <p:txBody>
            <a:bodyPr/>
            <a:lstStyle/>
            <a:p>
              <a:endParaRPr lang="en-US"/>
            </a:p>
          </p:txBody>
        </p:sp>
      </p:grpSp>
      <p:grpSp>
        <p:nvGrpSpPr>
          <p:cNvPr id="9" name="Group 9">
            <a:extLst>
              <a:ext uri="{FF2B5EF4-FFF2-40B4-BE49-F238E27FC236}">
                <a16:creationId xmlns:a16="http://schemas.microsoft.com/office/drawing/2014/main" xmlns="" id="{F361DBBF-B2B2-F4CC-1FE2-FEB73E44F7FB}"/>
              </a:ext>
            </a:extLst>
          </p:cNvPr>
          <p:cNvGrpSpPr>
            <a:grpSpLocks noChangeAspect="1"/>
          </p:cNvGrpSpPr>
          <p:nvPr/>
        </p:nvGrpSpPr>
        <p:grpSpPr>
          <a:xfrm rot="-3299732">
            <a:off x="14786393" y="-559749"/>
            <a:ext cx="3552144" cy="3552130"/>
            <a:chOff x="0" y="0"/>
            <a:chExt cx="6350000" cy="6349975"/>
          </a:xfrm>
        </p:grpSpPr>
        <p:sp>
          <p:nvSpPr>
            <p:cNvPr id="10" name="Freeform 10">
              <a:extLst>
                <a:ext uri="{FF2B5EF4-FFF2-40B4-BE49-F238E27FC236}">
                  <a16:creationId xmlns:a16="http://schemas.microsoft.com/office/drawing/2014/main" xmlns="" id="{550C4C5A-2219-8150-8EBF-9D36034044A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277" t="-7320" r="-39816"/>
              </a:stretch>
            </a:blipFill>
          </p:spPr>
          <p:txBody>
            <a:bodyPr/>
            <a:lstStyle/>
            <a:p>
              <a:endParaRPr lang="en-US"/>
            </a:p>
          </p:txBody>
        </p:sp>
      </p:grpSp>
      <p:grpSp>
        <p:nvGrpSpPr>
          <p:cNvPr id="11" name="Group 11">
            <a:extLst>
              <a:ext uri="{FF2B5EF4-FFF2-40B4-BE49-F238E27FC236}">
                <a16:creationId xmlns:a16="http://schemas.microsoft.com/office/drawing/2014/main" xmlns="" id="{62FC8F5F-8733-914A-CE1B-AC41F2F16F9D}"/>
              </a:ext>
            </a:extLst>
          </p:cNvPr>
          <p:cNvGrpSpPr>
            <a:grpSpLocks noChangeAspect="1"/>
          </p:cNvGrpSpPr>
          <p:nvPr/>
        </p:nvGrpSpPr>
        <p:grpSpPr>
          <a:xfrm>
            <a:off x="15065990" y="2976378"/>
            <a:ext cx="2992950" cy="2992938"/>
            <a:chOff x="0" y="0"/>
            <a:chExt cx="6350000" cy="6349975"/>
          </a:xfrm>
        </p:grpSpPr>
        <p:sp>
          <p:nvSpPr>
            <p:cNvPr id="15" name="Freeform 12">
              <a:extLst>
                <a:ext uri="{FF2B5EF4-FFF2-40B4-BE49-F238E27FC236}">
                  <a16:creationId xmlns:a16="http://schemas.microsoft.com/office/drawing/2014/main" xmlns="" id="{507D0D8B-F00F-1582-ED6D-8BDD7C83489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US"/>
            </a:p>
          </p:txBody>
        </p:sp>
      </p:grpSp>
      <p:pic>
        <p:nvPicPr>
          <p:cNvPr id="4" name="Picture 12">
            <a:extLst>
              <a:ext uri="{FF2B5EF4-FFF2-40B4-BE49-F238E27FC236}">
                <a16:creationId xmlns:a16="http://schemas.microsoft.com/office/drawing/2014/main" xmlns="" id="{0615FEE0-8B3F-21EE-9BFB-E7470D16CE30}"/>
              </a:ext>
            </a:extLst>
          </p:cNvPr>
          <p:cNvPicPr>
            <a:picLocks noChangeAspect="1"/>
          </p:cNvPicPr>
          <p:nvPr/>
        </p:nvPicPr>
        <p:blipFill>
          <a:blip r:embed="rId5"/>
          <a:srcRect/>
          <a:stretch>
            <a:fillRect/>
          </a:stretch>
        </p:blipFill>
        <p:spPr>
          <a:xfrm>
            <a:off x="15697135" y="9496524"/>
            <a:ext cx="2590865" cy="790476"/>
          </a:xfrm>
          <a:prstGeom prst="rect">
            <a:avLst/>
          </a:prstGeom>
        </p:spPr>
      </p:pic>
    </p:spTree>
    <p:extLst>
      <p:ext uri="{BB962C8B-B14F-4D97-AF65-F5344CB8AC3E}">
        <p14:creationId xmlns:p14="http://schemas.microsoft.com/office/powerpoint/2010/main" val="261015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95325"/>
            <a:ext cx="2232858" cy="666750"/>
            <a:chOff x="0" y="0"/>
            <a:chExt cx="814553" cy="243232"/>
          </a:xfrm>
        </p:grpSpPr>
        <p:sp>
          <p:nvSpPr>
            <p:cNvPr id="3" name="Freeform 3"/>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8" name="TextBox 8"/>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9" name="TextBox 9"/>
          <p:cNvSpPr txBox="1"/>
          <p:nvPr/>
        </p:nvSpPr>
        <p:spPr>
          <a:xfrm>
            <a:off x="1028700" y="1635691"/>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5(10): </a:t>
            </a:r>
          </a:p>
        </p:txBody>
      </p:sp>
      <p:graphicFrame>
        <p:nvGraphicFramePr>
          <p:cNvPr id="13" name="Table 13">
            <a:extLst>
              <a:ext uri="{FF2B5EF4-FFF2-40B4-BE49-F238E27FC236}">
                <a16:creationId xmlns:a16="http://schemas.microsoft.com/office/drawing/2014/main" xmlns="" id="{E5586FF4-1950-0BB6-A488-D03D9FB89B4C}"/>
              </a:ext>
            </a:extLst>
          </p:cNvPr>
          <p:cNvGraphicFramePr>
            <a:graphicFrameLocks noGrp="1"/>
          </p:cNvGraphicFramePr>
          <p:nvPr>
            <p:extLst>
              <p:ext uri="{D42A27DB-BD31-4B8C-83A1-F6EECF244321}">
                <p14:modId xmlns:p14="http://schemas.microsoft.com/office/powerpoint/2010/main" val="1862945936"/>
              </p:ext>
            </p:extLst>
          </p:nvPr>
        </p:nvGraphicFramePr>
        <p:xfrm>
          <a:off x="1021443" y="2601913"/>
          <a:ext cx="16685986" cy="5674360"/>
        </p:xfrm>
        <a:graphic>
          <a:graphicData uri="http://schemas.openxmlformats.org/drawingml/2006/table">
            <a:tbl>
              <a:tblPr firstRow="1" bandRow="1">
                <a:tableStyleId>{5C22544A-7EE6-4342-B048-85BDC9FD1C3A}</a:tableStyleId>
              </a:tblPr>
              <a:tblGrid>
                <a:gridCol w="3046186">
                  <a:extLst>
                    <a:ext uri="{9D8B030D-6E8A-4147-A177-3AD203B41FA5}">
                      <a16:colId xmlns:a16="http://schemas.microsoft.com/office/drawing/2014/main" xmlns="" val="2115502841"/>
                    </a:ext>
                  </a:extLst>
                </a:gridCol>
                <a:gridCol w="3200400">
                  <a:extLst>
                    <a:ext uri="{9D8B030D-6E8A-4147-A177-3AD203B41FA5}">
                      <a16:colId xmlns:a16="http://schemas.microsoft.com/office/drawing/2014/main" xmlns="" val="4139186520"/>
                    </a:ext>
                  </a:extLst>
                </a:gridCol>
                <a:gridCol w="5105400">
                  <a:extLst>
                    <a:ext uri="{9D8B030D-6E8A-4147-A177-3AD203B41FA5}">
                      <a16:colId xmlns:a16="http://schemas.microsoft.com/office/drawing/2014/main" xmlns="" val="759672447"/>
                    </a:ext>
                  </a:extLst>
                </a:gridCol>
                <a:gridCol w="2971800">
                  <a:extLst>
                    <a:ext uri="{9D8B030D-6E8A-4147-A177-3AD203B41FA5}">
                      <a16:colId xmlns:a16="http://schemas.microsoft.com/office/drawing/2014/main" xmlns="" val="893342590"/>
                    </a:ext>
                  </a:extLst>
                </a:gridCol>
                <a:gridCol w="2362200">
                  <a:extLst>
                    <a:ext uri="{9D8B030D-6E8A-4147-A177-3AD203B41FA5}">
                      <a16:colId xmlns:a16="http://schemas.microsoft.com/office/drawing/2014/main" xmlns="" val="3937077073"/>
                    </a:ext>
                  </a:extLst>
                </a:gridCol>
              </a:tblGrid>
              <a:tr h="370840">
                <a:tc>
                  <a:txBody>
                    <a:bodyPr/>
                    <a:lstStyle/>
                    <a:p>
                      <a:r>
                        <a:rPr lang="en-GB" sz="1800" dirty="0"/>
                        <a:t>Category/ Product Name</a:t>
                      </a:r>
                    </a:p>
                  </a:txBody>
                  <a:tcPr/>
                </a:tc>
                <a:tc>
                  <a:txBody>
                    <a:bodyPr/>
                    <a:lstStyle/>
                    <a:p>
                      <a:r>
                        <a:rPr lang="en-GB" sz="1800" dirty="0"/>
                        <a:t>Permissible ingredients</a:t>
                      </a:r>
                    </a:p>
                  </a:txBody>
                  <a:tcPr/>
                </a:tc>
                <a:tc>
                  <a:txBody>
                    <a:bodyPr/>
                    <a:lstStyle/>
                    <a:p>
                      <a:r>
                        <a:rPr lang="en-GB" sz="1800" dirty="0"/>
                        <a:t>Fat content claim</a:t>
                      </a:r>
                    </a:p>
                  </a:txBody>
                  <a:tcPr/>
                </a:tc>
                <a:tc>
                  <a:txBody>
                    <a:bodyPr/>
                    <a:lstStyle/>
                    <a:p>
                      <a:r>
                        <a:rPr lang="en-GB" sz="1800" dirty="0"/>
                        <a:t>Fat content (%) (as analysed)</a:t>
                      </a:r>
                    </a:p>
                  </a:txBody>
                  <a:tcPr/>
                </a:tc>
                <a:tc>
                  <a:txBody>
                    <a:bodyPr/>
                    <a:lstStyle/>
                    <a:p>
                      <a:r>
                        <a:rPr lang="en-GB" sz="1800" dirty="0"/>
                        <a:t>Total meat content (%)</a:t>
                      </a:r>
                    </a:p>
                  </a:txBody>
                  <a:tcPr/>
                </a:tc>
                <a:extLst>
                  <a:ext uri="{0D108BD9-81ED-4DB2-BD59-A6C34878D82A}">
                    <a16:rowId xmlns:a16="http://schemas.microsoft.com/office/drawing/2014/main" xmlns="" val="489447207"/>
                  </a:ext>
                </a:extLst>
              </a:tr>
              <a:tr h="370840">
                <a:tc>
                  <a:txBody>
                    <a:bodyPr/>
                    <a:lstStyle/>
                    <a:p>
                      <a:r>
                        <a:rPr lang="en-US" b="1" dirty="0"/>
                        <a:t>3. Value burger/ Value patty/ Value hamburger/ Value meatball/ Value frikkadel/ Any other similar name</a:t>
                      </a:r>
                      <a:endParaRPr lang="en-GB" sz="1800" b="1" dirty="0"/>
                    </a:p>
                  </a:txBody>
                  <a:tcPr/>
                </a:tc>
                <a:tc>
                  <a:txBody>
                    <a:bodyPr/>
                    <a:lstStyle/>
                    <a:p>
                      <a:pPr marL="342900" indent="-342900">
                        <a:buAutoNum type="alphaLcParenBoth"/>
                      </a:pPr>
                      <a:r>
                        <a:rPr lang="en-US" dirty="0"/>
                        <a:t>Shall contain no added ingredients other than – </a:t>
                      </a:r>
                    </a:p>
                    <a:p>
                      <a:pPr marL="449263" lvl="1" indent="-101600">
                        <a:buFont typeface="+mj-lt"/>
                        <a:buAutoNum type="romanLcPeriod"/>
                      </a:pPr>
                      <a:r>
                        <a:rPr lang="en-US" dirty="0"/>
                        <a:t> cereal or starch and/or vegetable protein; </a:t>
                      </a:r>
                    </a:p>
                    <a:p>
                      <a:pPr marL="449263" lvl="1" indent="-101600">
                        <a:buFont typeface="+mj-lt"/>
                        <a:buAutoNum type="romanLcPeriod"/>
                      </a:pPr>
                      <a:r>
                        <a:rPr lang="en-US" dirty="0"/>
                        <a:t> vinegar, spices, herbs and/or salt; </a:t>
                      </a:r>
                    </a:p>
                    <a:p>
                      <a:pPr marL="449263" lvl="1" indent="-101600">
                        <a:buFont typeface="+mj-lt"/>
                        <a:buAutoNum type="romanLcPeriod"/>
                      </a:pPr>
                      <a:r>
                        <a:rPr lang="en-US" dirty="0"/>
                        <a:t> food additives; and </a:t>
                      </a:r>
                    </a:p>
                    <a:p>
                      <a:pPr marL="449263" lvl="1" indent="-101600">
                        <a:buFont typeface="+mj-lt"/>
                        <a:buAutoNum type="romanLcPeriod"/>
                      </a:pPr>
                      <a:r>
                        <a:rPr lang="en-US" dirty="0"/>
                        <a:t> water. </a:t>
                      </a:r>
                    </a:p>
                    <a:p>
                      <a:pPr marL="363538" lvl="0" indent="-363538">
                        <a:buFont typeface="+mj-lt"/>
                        <a:buAutoNum type="alphaLcParenBoth"/>
                        <a:tabLst>
                          <a:tab pos="900113" algn="l"/>
                        </a:tabLst>
                      </a:pPr>
                      <a:r>
                        <a:rPr lang="en-US" dirty="0"/>
                        <a:t>Shall have a minimum total meat equivalent of 60 percent.</a:t>
                      </a:r>
                    </a:p>
                    <a:p>
                      <a:pPr marL="363538" lvl="0" indent="-363538">
                        <a:buFont typeface="+mj-lt"/>
                        <a:buAutoNum type="alphaLcParenBoth"/>
                        <a:tabLst>
                          <a:tab pos="261938" algn="l"/>
                          <a:tab pos="536575" algn="l"/>
                        </a:tabLst>
                      </a:pPr>
                      <a:r>
                        <a:rPr lang="en-US" dirty="0"/>
                        <a:t>Shall contain no inedible offal. </a:t>
                      </a:r>
                    </a:p>
                    <a:p>
                      <a:pPr marL="363538" lvl="0" indent="-363538">
                        <a:buFont typeface="+mj-lt"/>
                        <a:buAutoNum type="alphaLcParenBoth"/>
                        <a:tabLst>
                          <a:tab pos="536575" algn="l"/>
                        </a:tabLst>
                      </a:pPr>
                      <a:r>
                        <a:rPr lang="en-US" b="1" dirty="0"/>
                        <a:t>May contain – </a:t>
                      </a:r>
                    </a:p>
                    <a:p>
                      <a:pPr marL="449263" lvl="1" indent="-187325">
                        <a:buFont typeface="+mj-lt"/>
                        <a:buAutoNum type="romanLcPeriod"/>
                        <a:tabLst>
                          <a:tab pos="536575" algn="l"/>
                        </a:tabLst>
                      </a:pPr>
                      <a:r>
                        <a:rPr lang="en-US" b="1" dirty="0"/>
                        <a:t>mechanically recovered meat; </a:t>
                      </a:r>
                    </a:p>
                    <a:p>
                      <a:pPr marL="449263" lvl="1" indent="-187325">
                        <a:buFont typeface="+mj-lt"/>
                        <a:buAutoNum type="romanLcPeriod"/>
                        <a:tabLst>
                          <a:tab pos="536575" algn="l"/>
                        </a:tabLst>
                      </a:pPr>
                      <a:r>
                        <a:rPr lang="en-US" b="1" dirty="0"/>
                        <a:t>edible offal;</a:t>
                      </a:r>
                    </a:p>
                    <a:p>
                      <a:pPr marL="449263" lvl="1" indent="-187325">
                        <a:buFont typeface="+mj-lt"/>
                        <a:buAutoNum type="romanLcPeriod"/>
                        <a:tabLst>
                          <a:tab pos="536575" algn="l"/>
                        </a:tabLst>
                      </a:pPr>
                      <a:r>
                        <a:rPr lang="en-US" b="1" dirty="0" err="1"/>
                        <a:t>colourants</a:t>
                      </a:r>
                      <a:r>
                        <a:rPr lang="en-US" b="1" dirty="0"/>
                        <a:t>; and</a:t>
                      </a:r>
                    </a:p>
                    <a:p>
                      <a:pPr marL="449263" lvl="1" indent="-187325">
                        <a:buFont typeface="+mj-lt"/>
                        <a:buAutoNum type="romanLcPeriod"/>
                        <a:tabLst>
                          <a:tab pos="536575" algn="l"/>
                        </a:tabLst>
                      </a:pPr>
                      <a:r>
                        <a:rPr lang="en-US" b="1" dirty="0"/>
                        <a:t>other foodstuffs</a:t>
                      </a:r>
                      <a:endParaRPr lang="en-GB" sz="1800" b="1" dirty="0"/>
                    </a:p>
                  </a:txBody>
                  <a:tcPr/>
                </a:tc>
                <a:tc>
                  <a:txBody>
                    <a:bodyPr/>
                    <a:lstStyle/>
                    <a:p>
                      <a:pPr algn="ctr"/>
                      <a:r>
                        <a:rPr lang="en-ZA" sz="1800" dirty="0"/>
                        <a:t>*No Specification </a:t>
                      </a:r>
                      <a:endParaRPr lang="en-GB" sz="1800" dirty="0"/>
                    </a:p>
                  </a:txBody>
                  <a:tcPr anchor="ctr"/>
                </a:tc>
                <a:tc>
                  <a:txBody>
                    <a:bodyPr/>
                    <a:lstStyle/>
                    <a:p>
                      <a:pPr algn="ctr"/>
                      <a:r>
                        <a:rPr lang="en-GB" dirty="0"/>
                        <a:t>≤30 </a:t>
                      </a:r>
                      <a:endParaRPr lang="en-GB" sz="1800" dirty="0"/>
                    </a:p>
                  </a:txBody>
                  <a:tcPr anchor="ctr"/>
                </a:tc>
                <a:tc>
                  <a:txBody>
                    <a:bodyPr/>
                    <a:lstStyle/>
                    <a:p>
                      <a:pPr algn="ctr"/>
                      <a:r>
                        <a:rPr lang="en-GB" sz="1800" dirty="0"/>
                        <a:t>≥55</a:t>
                      </a:r>
                    </a:p>
                  </a:txBody>
                  <a:tcPr anchor="ctr"/>
                </a:tc>
                <a:extLst>
                  <a:ext uri="{0D108BD9-81ED-4DB2-BD59-A6C34878D82A}">
                    <a16:rowId xmlns:a16="http://schemas.microsoft.com/office/drawing/2014/main" xmlns="" val="33274908"/>
                  </a:ext>
                </a:extLst>
              </a:tr>
            </a:tbl>
          </a:graphicData>
        </a:graphic>
      </p:graphicFrame>
    </p:spTree>
    <p:extLst>
      <p:ext uri="{BB962C8B-B14F-4D97-AF65-F5344CB8AC3E}">
        <p14:creationId xmlns:p14="http://schemas.microsoft.com/office/powerpoint/2010/main" val="8407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95325"/>
            <a:ext cx="2232858" cy="666750"/>
            <a:chOff x="0" y="0"/>
            <a:chExt cx="814553" cy="243232"/>
          </a:xfrm>
        </p:grpSpPr>
        <p:sp>
          <p:nvSpPr>
            <p:cNvPr id="3" name="Freeform 3"/>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8" name="TextBox 8"/>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9" name="TextBox 9"/>
          <p:cNvSpPr txBox="1"/>
          <p:nvPr/>
        </p:nvSpPr>
        <p:spPr>
          <a:xfrm>
            <a:off x="1028700" y="1635691"/>
            <a:ext cx="4963846" cy="514351"/>
          </a:xfrm>
          <a:prstGeom prst="rect">
            <a:avLst/>
          </a:prstGeom>
        </p:spPr>
        <p:txBody>
          <a:bodyPr lIns="0" tIns="0" rIns="0" bIns="0" rtlCol="0" anchor="t">
            <a:spAutoFit/>
          </a:bodyPr>
          <a:lstStyle/>
          <a:p>
            <a:pPr>
              <a:lnSpc>
                <a:spcPts val="4199"/>
              </a:lnSpc>
            </a:pPr>
            <a:r>
              <a:rPr lang="en-US" sz="2999">
                <a:solidFill>
                  <a:srgbClr val="000000"/>
                </a:solidFill>
                <a:latin typeface="Roboto Bold"/>
              </a:rPr>
              <a:t>Regulation 5(10): </a:t>
            </a:r>
          </a:p>
        </p:txBody>
      </p:sp>
      <p:graphicFrame>
        <p:nvGraphicFramePr>
          <p:cNvPr id="13" name="Table 13">
            <a:extLst>
              <a:ext uri="{FF2B5EF4-FFF2-40B4-BE49-F238E27FC236}">
                <a16:creationId xmlns:a16="http://schemas.microsoft.com/office/drawing/2014/main" xmlns="" id="{E5586FF4-1950-0BB6-A488-D03D9FB89B4C}"/>
              </a:ext>
            </a:extLst>
          </p:cNvPr>
          <p:cNvGraphicFramePr>
            <a:graphicFrameLocks noGrp="1"/>
          </p:cNvGraphicFramePr>
          <p:nvPr>
            <p:extLst>
              <p:ext uri="{D42A27DB-BD31-4B8C-83A1-F6EECF244321}">
                <p14:modId xmlns:p14="http://schemas.microsoft.com/office/powerpoint/2010/main" val="3794339581"/>
              </p:ext>
            </p:extLst>
          </p:nvPr>
        </p:nvGraphicFramePr>
        <p:xfrm>
          <a:off x="1021443" y="2601913"/>
          <a:ext cx="16685986" cy="5674360"/>
        </p:xfrm>
        <a:graphic>
          <a:graphicData uri="http://schemas.openxmlformats.org/drawingml/2006/table">
            <a:tbl>
              <a:tblPr firstRow="1" bandRow="1">
                <a:tableStyleId>{5C22544A-7EE6-4342-B048-85BDC9FD1C3A}</a:tableStyleId>
              </a:tblPr>
              <a:tblGrid>
                <a:gridCol w="3046186">
                  <a:extLst>
                    <a:ext uri="{9D8B030D-6E8A-4147-A177-3AD203B41FA5}">
                      <a16:colId xmlns:a16="http://schemas.microsoft.com/office/drawing/2014/main" xmlns="" val="2115502841"/>
                    </a:ext>
                  </a:extLst>
                </a:gridCol>
                <a:gridCol w="3200400">
                  <a:extLst>
                    <a:ext uri="{9D8B030D-6E8A-4147-A177-3AD203B41FA5}">
                      <a16:colId xmlns:a16="http://schemas.microsoft.com/office/drawing/2014/main" xmlns="" val="4139186520"/>
                    </a:ext>
                  </a:extLst>
                </a:gridCol>
                <a:gridCol w="5105400">
                  <a:extLst>
                    <a:ext uri="{9D8B030D-6E8A-4147-A177-3AD203B41FA5}">
                      <a16:colId xmlns:a16="http://schemas.microsoft.com/office/drawing/2014/main" xmlns="" val="759672447"/>
                    </a:ext>
                  </a:extLst>
                </a:gridCol>
                <a:gridCol w="2971800">
                  <a:extLst>
                    <a:ext uri="{9D8B030D-6E8A-4147-A177-3AD203B41FA5}">
                      <a16:colId xmlns:a16="http://schemas.microsoft.com/office/drawing/2014/main" xmlns="" val="893342590"/>
                    </a:ext>
                  </a:extLst>
                </a:gridCol>
                <a:gridCol w="2362200">
                  <a:extLst>
                    <a:ext uri="{9D8B030D-6E8A-4147-A177-3AD203B41FA5}">
                      <a16:colId xmlns:a16="http://schemas.microsoft.com/office/drawing/2014/main" xmlns="" val="3937077073"/>
                    </a:ext>
                  </a:extLst>
                </a:gridCol>
              </a:tblGrid>
              <a:tr h="370840">
                <a:tc>
                  <a:txBody>
                    <a:bodyPr/>
                    <a:lstStyle/>
                    <a:p>
                      <a:r>
                        <a:rPr lang="en-GB" sz="1800" dirty="0"/>
                        <a:t>Category/ Product Name</a:t>
                      </a:r>
                    </a:p>
                  </a:txBody>
                  <a:tcPr/>
                </a:tc>
                <a:tc>
                  <a:txBody>
                    <a:bodyPr/>
                    <a:lstStyle/>
                    <a:p>
                      <a:r>
                        <a:rPr lang="en-GB" sz="1800" dirty="0"/>
                        <a:t>Permissible ingredients</a:t>
                      </a:r>
                    </a:p>
                  </a:txBody>
                  <a:tcPr/>
                </a:tc>
                <a:tc>
                  <a:txBody>
                    <a:bodyPr/>
                    <a:lstStyle/>
                    <a:p>
                      <a:r>
                        <a:rPr lang="en-GB" sz="1800" dirty="0"/>
                        <a:t>Fat content claim</a:t>
                      </a:r>
                    </a:p>
                  </a:txBody>
                  <a:tcPr/>
                </a:tc>
                <a:tc>
                  <a:txBody>
                    <a:bodyPr/>
                    <a:lstStyle/>
                    <a:p>
                      <a:r>
                        <a:rPr lang="en-GB" sz="1800" dirty="0"/>
                        <a:t>Fat content (%) (as analysed)</a:t>
                      </a:r>
                    </a:p>
                  </a:txBody>
                  <a:tcPr/>
                </a:tc>
                <a:tc>
                  <a:txBody>
                    <a:bodyPr/>
                    <a:lstStyle/>
                    <a:p>
                      <a:r>
                        <a:rPr lang="en-GB" sz="1800" dirty="0"/>
                        <a:t>Total meat content (%)</a:t>
                      </a:r>
                    </a:p>
                  </a:txBody>
                  <a:tcPr/>
                </a:tc>
                <a:extLst>
                  <a:ext uri="{0D108BD9-81ED-4DB2-BD59-A6C34878D82A}">
                    <a16:rowId xmlns:a16="http://schemas.microsoft.com/office/drawing/2014/main" xmlns="" val="489447207"/>
                  </a:ext>
                </a:extLst>
              </a:tr>
              <a:tr h="370840">
                <a:tc>
                  <a:txBody>
                    <a:bodyPr/>
                    <a:lstStyle/>
                    <a:p>
                      <a:r>
                        <a:rPr lang="en-US" b="1" dirty="0"/>
                        <a:t>4. Economy Burger/ </a:t>
                      </a:r>
                      <a:r>
                        <a:rPr lang="en-US" b="1" dirty="0" err="1"/>
                        <a:t>Econo</a:t>
                      </a:r>
                      <a:r>
                        <a:rPr lang="en-US" b="1" dirty="0"/>
                        <a:t> Burger/ Economy Patty/ </a:t>
                      </a:r>
                      <a:r>
                        <a:rPr lang="en-US" b="1" dirty="0" err="1"/>
                        <a:t>Econo</a:t>
                      </a:r>
                      <a:r>
                        <a:rPr lang="en-US" b="1" dirty="0"/>
                        <a:t> Patty/ Budget </a:t>
                      </a:r>
                      <a:r>
                        <a:rPr lang="en-GB" b="1" dirty="0"/>
                        <a:t>Burger/ </a:t>
                      </a:r>
                      <a:r>
                        <a:rPr lang="en-GB" b="1" dirty="0" err="1"/>
                        <a:t>Econo</a:t>
                      </a:r>
                      <a:r>
                        <a:rPr lang="en-GB" b="1" dirty="0"/>
                        <a:t> Hamburger patty/ Budget Hamburger patty/ </a:t>
                      </a:r>
                      <a:r>
                        <a:rPr lang="en-GB" b="1" dirty="0" err="1"/>
                        <a:t>Econo</a:t>
                      </a:r>
                      <a:r>
                        <a:rPr lang="en-GB" b="1" dirty="0"/>
                        <a:t> meatball/ </a:t>
                      </a:r>
                      <a:r>
                        <a:rPr lang="en-GB" b="1" dirty="0" err="1"/>
                        <a:t>Econo</a:t>
                      </a:r>
                      <a:r>
                        <a:rPr lang="en-GB" b="1" dirty="0"/>
                        <a:t> frikkadel/ Any other similar name</a:t>
                      </a:r>
                      <a:endParaRPr lang="en-GB" sz="1800" b="1" dirty="0"/>
                    </a:p>
                  </a:txBody>
                  <a:tcPr/>
                </a:tc>
                <a:tc>
                  <a:txBody>
                    <a:bodyPr/>
                    <a:lstStyle/>
                    <a:p>
                      <a:pPr marL="342900" indent="-342900">
                        <a:buAutoNum type="alphaLcParenBoth"/>
                      </a:pPr>
                      <a:r>
                        <a:rPr lang="en-US" dirty="0"/>
                        <a:t>Shall contain no added ingredients other than – </a:t>
                      </a:r>
                    </a:p>
                    <a:p>
                      <a:pPr marL="536575" lvl="1" indent="-173038">
                        <a:buFont typeface="+mj-lt"/>
                        <a:buAutoNum type="romanLcPeriod"/>
                      </a:pPr>
                      <a:r>
                        <a:rPr lang="en-US" dirty="0"/>
                        <a:t>cereal or starch and/or vegetable protein; </a:t>
                      </a:r>
                    </a:p>
                    <a:p>
                      <a:pPr marL="536575" lvl="1" indent="-173038">
                        <a:buFont typeface="+mj-lt"/>
                        <a:buAutoNum type="romanLcPeriod"/>
                      </a:pPr>
                      <a:r>
                        <a:rPr lang="en-US" dirty="0"/>
                        <a:t> vinegar, spices, herbs and/or salt; </a:t>
                      </a:r>
                    </a:p>
                    <a:p>
                      <a:pPr marL="536575" lvl="1" indent="-173038">
                        <a:buFont typeface="+mj-lt"/>
                        <a:buAutoNum type="romanLcPeriod"/>
                      </a:pPr>
                      <a:r>
                        <a:rPr lang="en-US" dirty="0"/>
                        <a:t>food additives; and </a:t>
                      </a:r>
                    </a:p>
                    <a:p>
                      <a:pPr marL="536575" lvl="1" indent="-173038">
                        <a:buFont typeface="+mj-lt"/>
                        <a:buAutoNum type="romanLcPeriod"/>
                      </a:pPr>
                      <a:r>
                        <a:rPr lang="en-US" dirty="0"/>
                        <a:t> water.</a:t>
                      </a:r>
                    </a:p>
                    <a:p>
                      <a:pPr marL="363538" lvl="0" indent="-363538">
                        <a:buFont typeface="+mj-lt"/>
                        <a:buAutoNum type="alphaLcParenBoth"/>
                      </a:pPr>
                      <a:r>
                        <a:rPr lang="en-US" dirty="0"/>
                        <a:t>Shall have a minimum total meat equivalent of 55 percent. </a:t>
                      </a:r>
                    </a:p>
                    <a:p>
                      <a:pPr marL="363538" lvl="0" indent="-363538">
                        <a:buFont typeface="+mj-lt"/>
                        <a:buAutoNum type="alphaLcParenBoth"/>
                      </a:pPr>
                      <a:r>
                        <a:rPr lang="en-US" dirty="0"/>
                        <a:t>Shall contain no inedible offal.</a:t>
                      </a:r>
                    </a:p>
                    <a:p>
                      <a:pPr marL="363538" lvl="0" indent="-363538">
                        <a:buFont typeface="+mj-lt"/>
                        <a:buAutoNum type="alphaLcParenBoth"/>
                      </a:pPr>
                      <a:r>
                        <a:rPr lang="en-US" dirty="0"/>
                        <a:t>May contain – </a:t>
                      </a:r>
                    </a:p>
                    <a:p>
                      <a:pPr marL="536575" lvl="1" indent="-173038">
                        <a:buFont typeface="+mj-lt"/>
                        <a:buAutoNum type="romanLcPeriod"/>
                      </a:pPr>
                      <a:r>
                        <a:rPr lang="en-US" dirty="0"/>
                        <a:t>mechanically recovered meat;</a:t>
                      </a:r>
                    </a:p>
                    <a:p>
                      <a:pPr marL="536575" lvl="1" indent="-173038">
                        <a:buFont typeface="+mj-lt"/>
                        <a:buAutoNum type="romanLcPeriod"/>
                      </a:pPr>
                      <a:r>
                        <a:rPr lang="en-US" dirty="0"/>
                        <a:t>edible offal; </a:t>
                      </a:r>
                    </a:p>
                    <a:p>
                      <a:pPr marL="536575" lvl="1" indent="-173038">
                        <a:buFont typeface="+mj-lt"/>
                        <a:buAutoNum type="romanLcPeriod"/>
                      </a:pPr>
                      <a:r>
                        <a:rPr lang="en-US" dirty="0"/>
                        <a:t> </a:t>
                      </a:r>
                      <a:r>
                        <a:rPr lang="en-US" dirty="0" err="1"/>
                        <a:t>colourants</a:t>
                      </a:r>
                      <a:r>
                        <a:rPr lang="en-US" dirty="0"/>
                        <a:t>; and </a:t>
                      </a:r>
                    </a:p>
                    <a:p>
                      <a:pPr marL="536575" lvl="1" indent="-173038">
                        <a:buFont typeface="+mj-lt"/>
                        <a:buAutoNum type="romanLcPeriod"/>
                      </a:pPr>
                      <a:r>
                        <a:rPr lang="en-US" dirty="0"/>
                        <a:t> other foodstuffs.</a:t>
                      </a:r>
                      <a:endParaRPr lang="en-US" sz="1800" dirty="0"/>
                    </a:p>
                  </a:txBody>
                  <a:tcPr/>
                </a:tc>
                <a:tc>
                  <a:txBody>
                    <a:bodyPr/>
                    <a:lstStyle/>
                    <a:p>
                      <a:pPr algn="ctr"/>
                      <a:r>
                        <a:rPr lang="en-ZA" sz="1800" dirty="0"/>
                        <a:t>*No Specification </a:t>
                      </a:r>
                      <a:endParaRPr lang="en-GB" sz="1800" dirty="0"/>
                    </a:p>
                  </a:txBody>
                  <a:tcPr anchor="ctr"/>
                </a:tc>
                <a:tc>
                  <a:txBody>
                    <a:bodyPr/>
                    <a:lstStyle/>
                    <a:p>
                      <a:pPr algn="ctr"/>
                      <a:r>
                        <a:rPr lang="en-GB" dirty="0"/>
                        <a:t>≤30</a:t>
                      </a:r>
                      <a:endParaRPr lang="en-GB" sz="1800" dirty="0"/>
                    </a:p>
                  </a:txBody>
                  <a:tcPr anchor="ctr"/>
                </a:tc>
                <a:tc>
                  <a:txBody>
                    <a:bodyPr/>
                    <a:lstStyle/>
                    <a:p>
                      <a:pPr algn="ctr"/>
                      <a:r>
                        <a:rPr lang="en-GB" sz="1800" dirty="0"/>
                        <a:t>≥35</a:t>
                      </a:r>
                    </a:p>
                  </a:txBody>
                  <a:tcPr anchor="ctr"/>
                </a:tc>
                <a:extLst>
                  <a:ext uri="{0D108BD9-81ED-4DB2-BD59-A6C34878D82A}">
                    <a16:rowId xmlns:a16="http://schemas.microsoft.com/office/drawing/2014/main" xmlns="" val="33274908"/>
                  </a:ext>
                </a:extLst>
              </a:tr>
            </a:tbl>
          </a:graphicData>
        </a:graphic>
      </p:graphicFrame>
    </p:spTree>
    <p:extLst>
      <p:ext uri="{BB962C8B-B14F-4D97-AF65-F5344CB8AC3E}">
        <p14:creationId xmlns:p14="http://schemas.microsoft.com/office/powerpoint/2010/main" val="1038096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extLst>
              <p:ext uri="{D42A27DB-BD31-4B8C-83A1-F6EECF244321}">
                <p14:modId xmlns:p14="http://schemas.microsoft.com/office/powerpoint/2010/main" val="4040613237"/>
              </p:ext>
            </p:extLst>
          </p:nvPr>
        </p:nvGraphicFramePr>
        <p:xfrm>
          <a:off x="457201" y="6515100"/>
          <a:ext cx="17449800" cy="3371850"/>
        </p:xfrm>
        <a:graphic>
          <a:graphicData uri="http://schemas.openxmlformats.org/drawingml/2006/table">
            <a:tbl>
              <a:tblPr/>
              <a:tblGrid>
                <a:gridCol w="2285999">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14872175"/>
                    </a:ext>
                  </a:extLst>
                </a:gridCol>
                <a:gridCol w="2057400">
                  <a:extLst>
                    <a:ext uri="{9D8B030D-6E8A-4147-A177-3AD203B41FA5}">
                      <a16:colId xmlns:a16="http://schemas.microsoft.com/office/drawing/2014/main" xmlns="" val="20001"/>
                    </a:ext>
                  </a:extLst>
                </a:gridCol>
                <a:gridCol w="10591801">
                  <a:extLst>
                    <a:ext uri="{9D8B030D-6E8A-4147-A177-3AD203B41FA5}">
                      <a16:colId xmlns:a16="http://schemas.microsoft.com/office/drawing/2014/main" xmlns="" val="20002"/>
                    </a:ext>
                  </a:extLst>
                </a:gridCol>
              </a:tblGrid>
              <a:tr h="451866">
                <a:tc>
                  <a:txBody>
                    <a:bodyPr/>
                    <a:lstStyle/>
                    <a:p>
                      <a:pPr algn="ctr">
                        <a:lnSpc>
                          <a:spcPts val="3499"/>
                        </a:lnSpc>
                        <a:defRPr/>
                      </a:pPr>
                      <a:r>
                        <a:rPr lang="en-US" sz="1800" dirty="0">
                          <a:solidFill>
                            <a:srgbClr val="000000"/>
                          </a:solidFill>
                          <a:latin typeface="Roboto Bold"/>
                        </a:rPr>
                        <a:t>Total Meat Equivalent (%) </a:t>
                      </a:r>
                      <a:endParaRPr lang="en-US" sz="18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499"/>
                        </a:lnSpc>
                        <a:spcBef>
                          <a:spcPts val="0"/>
                        </a:spcBef>
                        <a:spcAft>
                          <a:spcPts val="0"/>
                        </a:spcAft>
                        <a:buClrTx/>
                        <a:buSzTx/>
                        <a:buFontTx/>
                        <a:buNone/>
                        <a:tabLst/>
                        <a:defRPr/>
                      </a:pPr>
                      <a:r>
                        <a:rPr lang="en-US" sz="1800" dirty="0">
                          <a:solidFill>
                            <a:srgbClr val="000000"/>
                          </a:solidFill>
                          <a:latin typeface="Roboto Bold"/>
                        </a:rPr>
                        <a:t>Fat content (%) </a:t>
                      </a:r>
                      <a:endParaRPr lang="en-US" sz="18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GB" b="1" dirty="0">
                          <a:latin typeface="Roboto" panose="02000000000000000000" pitchFamily="2" charset="0"/>
                          <a:ea typeface="Roboto" panose="02000000000000000000" pitchFamily="2" charset="0"/>
                          <a:cs typeface="Roboto" panose="02000000000000000000" pitchFamily="2" charset="0"/>
                        </a:rPr>
                        <a:t>Total meat content (%)</a:t>
                      </a:r>
                      <a:endParaRPr lang="en-US" sz="1800" b="1" dirty="0">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rowSpan="2">
                  <a:txBody>
                    <a:bodyPr/>
                    <a:lstStyle/>
                    <a:p>
                      <a:pPr algn="l">
                        <a:lnSpc>
                          <a:spcPts val="3359"/>
                        </a:lnSpc>
                        <a:defRPr/>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(b) shall be contained in an edible casing - may be offal </a:t>
                      </a:r>
                      <a:endParaRPr lang="en-US" sz="1100" dirty="0">
                        <a:latin typeface="Roboto" panose="02000000000000000000" pitchFamily="2" charset="0"/>
                        <a:ea typeface="Roboto" panose="02000000000000000000" pitchFamily="2" charset="0"/>
                        <a:cs typeface="Roboto" panose="02000000000000000000" pitchFamily="2" charset="0"/>
                      </a:endParaRPr>
                    </a:p>
                    <a:p>
                      <a:pPr>
                        <a:lnSpc>
                          <a:spcPts val="3359"/>
                        </a:lnSpc>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(g) shall contain no mechanically recovered meat; </a:t>
                      </a:r>
                    </a:p>
                    <a:p>
                      <a:pPr>
                        <a:lnSpc>
                          <a:spcPts val="3359"/>
                        </a:lnSpc>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(h) shall contain no added ingredients other than – (</a:t>
                      </a:r>
                      <a:r>
                        <a:rPr lang="en-US" sz="2399" dirty="0" err="1">
                          <a:solidFill>
                            <a:srgbClr val="000000"/>
                          </a:solidFill>
                          <a:latin typeface="Roboto" panose="02000000000000000000" pitchFamily="2" charset="0"/>
                          <a:ea typeface="Roboto" panose="02000000000000000000" pitchFamily="2" charset="0"/>
                          <a:cs typeface="Roboto" panose="02000000000000000000" pitchFamily="2" charset="0"/>
                        </a:rPr>
                        <a:t>i</a:t>
                      </a: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 cereal and/or starch; vegetable protein (ii) vinegar, spices, herbs and/or salt; (iii) food additives; (iv) water; and </a:t>
                      </a:r>
                    </a:p>
                    <a:p>
                      <a:pPr marL="514350" indent="-514350">
                        <a:lnSpc>
                          <a:spcPts val="3359"/>
                        </a:lnSpc>
                        <a:buAutoNum type="romanLcParenBoth"/>
                      </a:pPr>
                      <a:r>
                        <a:rPr lang="en-US" sz="2400" dirty="0">
                          <a:latin typeface="Roboto" panose="02000000000000000000" pitchFamily="2" charset="0"/>
                          <a:ea typeface="Roboto" panose="02000000000000000000" pitchFamily="2" charset="0"/>
                          <a:cs typeface="Roboto" panose="02000000000000000000" pitchFamily="2" charset="0"/>
                        </a:rPr>
                        <a:t>may contain </a:t>
                      </a:r>
                      <a:r>
                        <a:rPr lang="en-US" sz="2400" dirty="0" err="1">
                          <a:latin typeface="Roboto" panose="02000000000000000000" pitchFamily="2" charset="0"/>
                          <a:ea typeface="Roboto" panose="02000000000000000000" pitchFamily="2" charset="0"/>
                          <a:cs typeface="Roboto" panose="02000000000000000000" pitchFamily="2" charset="0"/>
                        </a:rPr>
                        <a:t>colourants</a:t>
                      </a:r>
                      <a:r>
                        <a:rPr lang="en-US" sz="2400" dirty="0">
                          <a:latin typeface="Roboto" panose="02000000000000000000" pitchFamily="2" charset="0"/>
                          <a:ea typeface="Roboto" panose="02000000000000000000" pitchFamily="2" charset="0"/>
                          <a:cs typeface="Roboto" panose="02000000000000000000" pitchFamily="2" charset="0"/>
                        </a:rPr>
                        <a:t>; and </a:t>
                      </a:r>
                    </a:p>
                    <a:p>
                      <a:pPr marL="0" indent="0">
                        <a:lnSpc>
                          <a:spcPts val="3359"/>
                        </a:lnSpc>
                        <a:buNone/>
                      </a:pPr>
                      <a:r>
                        <a:rPr lang="en-US" sz="2400" dirty="0">
                          <a:latin typeface="Roboto" panose="02000000000000000000" pitchFamily="2" charset="0"/>
                          <a:ea typeface="Roboto" panose="02000000000000000000" pitchFamily="2" charset="0"/>
                          <a:cs typeface="Roboto" panose="02000000000000000000" pitchFamily="2" charset="0"/>
                        </a:rPr>
                        <a:t>(j) may contain other foodstuffs.</a:t>
                      </a:r>
                      <a:endParaRPr lang="en-US" sz="2399" dirty="0">
                        <a:solidFill>
                          <a:srgbClr val="000000"/>
                        </a:solidFill>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1869461">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400" dirty="0">
                          <a:solidFill>
                            <a:srgbClr val="000000"/>
                          </a:solidFill>
                          <a:latin typeface="Roboto"/>
                        </a:rPr>
                        <a:t>Minimum of 60%</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399" dirty="0">
                          <a:solidFill>
                            <a:srgbClr val="000000"/>
                          </a:solidFill>
                          <a:latin typeface="Roboto"/>
                        </a:rPr>
                        <a:t>Maximum of </a:t>
                      </a:r>
                    </a:p>
                    <a:p>
                      <a:pPr marL="0" marR="0" lvl="0" indent="0" algn="ctr" defTabSz="914400" rtl="0" eaLnBrk="1" fontAlgn="auto" latinLnBrk="0" hangingPunct="1">
                        <a:lnSpc>
                          <a:spcPts val="3359"/>
                        </a:lnSpc>
                        <a:spcBef>
                          <a:spcPts val="0"/>
                        </a:spcBef>
                        <a:spcAft>
                          <a:spcPts val="0"/>
                        </a:spcAft>
                        <a:buClrTx/>
                        <a:buSzTx/>
                        <a:buFontTx/>
                        <a:buNone/>
                        <a:tabLst/>
                        <a:defRPr/>
                      </a:pPr>
                      <a:r>
                        <a:rPr lang="en-US" sz="2399" dirty="0">
                          <a:solidFill>
                            <a:srgbClr val="000000"/>
                          </a:solidFill>
                          <a:latin typeface="Roboto"/>
                        </a:rPr>
                        <a:t>30 %</a:t>
                      </a:r>
                      <a:endParaRPr lang="en-US" sz="11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400" dirty="0">
                          <a:solidFill>
                            <a:srgbClr val="000000"/>
                          </a:solidFill>
                          <a:latin typeface="Roboto"/>
                        </a:rPr>
                        <a:t>Minimum of 40%</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vMerge="1">
                  <a:txBody>
                    <a:bodyPr/>
                    <a:lstStyle/>
                    <a:p>
                      <a:pPr algn="l">
                        <a:lnSpc>
                          <a:spcPts val="3359"/>
                        </a:lnSpc>
                        <a:defRPr/>
                      </a:pPr>
                      <a:r>
                        <a:rPr lang="en-US" sz="2399">
                          <a:solidFill>
                            <a:srgbClr val="000000"/>
                          </a:solidFill>
                          <a:latin typeface="Roboto"/>
                        </a:rPr>
                        <a:t>(b) shall be contained in an edible casing - may be offal </a:t>
                      </a:r>
                      <a:endParaRPr lang="en-US" sz="1100"/>
                    </a:p>
                    <a:p>
                      <a:pPr>
                        <a:lnSpc>
                          <a:spcPts val="3359"/>
                        </a:lnSpc>
                      </a:pPr>
                      <a:r>
                        <a:rPr lang="en-US" sz="2399">
                          <a:solidFill>
                            <a:srgbClr val="000000"/>
                          </a:solidFill>
                          <a:latin typeface="Roboto"/>
                        </a:rPr>
                        <a:t>(f) shall contain no mechanically recovered meat; </a:t>
                      </a:r>
                    </a:p>
                    <a:p>
                      <a:pPr>
                        <a:lnSpc>
                          <a:spcPts val="3359"/>
                        </a:lnSpc>
                      </a:pPr>
                      <a:r>
                        <a:rPr lang="en-US" sz="2399">
                          <a:solidFill>
                            <a:srgbClr val="000000"/>
                          </a:solidFill>
                          <a:latin typeface="Roboto"/>
                        </a:rPr>
                        <a:t>(g) shall contain no colourants; </a:t>
                      </a:r>
                    </a:p>
                    <a:p>
                      <a:pPr>
                        <a:lnSpc>
                          <a:spcPts val="3359"/>
                        </a:lnSpc>
                      </a:pPr>
                      <a:r>
                        <a:rPr lang="en-US" sz="2399">
                          <a:solidFill>
                            <a:srgbClr val="000000"/>
                          </a:solidFill>
                          <a:latin typeface="Roboto"/>
                        </a:rPr>
                        <a:t>(h) shall contain no added ingredients other than – (i) cereal and/or starch; (ii) vinegar, spices, herbs and/or salt; (iii) food additives; (iv) water; and </a:t>
                      </a:r>
                    </a:p>
                    <a:p>
                      <a:pPr>
                        <a:lnSpc>
                          <a:spcPts val="3359"/>
                        </a:lnSpc>
                      </a:pPr>
                      <a:r>
                        <a:rPr lang="en-US" sz="2399">
                          <a:solidFill>
                            <a:srgbClr val="000000"/>
                          </a:solidFill>
                          <a:latin typeface="Roboto"/>
                        </a:rPr>
                        <a:t>(i) may contain other foodstuffs.</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dirty="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3956669"/>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5: </a:t>
            </a:r>
          </a:p>
        </p:txBody>
      </p:sp>
      <p:sp>
        <p:nvSpPr>
          <p:cNvPr id="15" name="TextBox 15"/>
          <p:cNvSpPr txBox="1"/>
          <p:nvPr/>
        </p:nvSpPr>
        <p:spPr>
          <a:xfrm>
            <a:off x="1481974" y="4632945"/>
            <a:ext cx="13892130" cy="1577355"/>
          </a:xfrm>
          <a:prstGeom prst="rect">
            <a:avLst/>
          </a:prstGeom>
        </p:spPr>
        <p:txBody>
          <a:bodyPr lIns="0" tIns="0" rIns="0" bIns="0" rtlCol="0" anchor="t">
            <a:spAutoFit/>
          </a:bodyPr>
          <a:lstStyle/>
          <a:p>
            <a:pPr>
              <a:lnSpc>
                <a:spcPts val="4199"/>
              </a:lnSpc>
            </a:pPr>
            <a:r>
              <a:rPr lang="en-US" sz="2800" dirty="0"/>
              <a:t>(11) Raw banger or raw griller:</a:t>
            </a:r>
          </a:p>
          <a:p>
            <a:pPr>
              <a:lnSpc>
                <a:spcPts val="4199"/>
              </a:lnSpc>
            </a:pPr>
            <a:r>
              <a:rPr lang="en-US" sz="2800" dirty="0">
                <a:solidFill>
                  <a:srgbClr val="000000"/>
                </a:solidFill>
                <a:latin typeface="Roboto"/>
              </a:rPr>
              <a:t>(a) </a:t>
            </a:r>
            <a:r>
              <a:rPr lang="en-US" sz="2800" dirty="0"/>
              <a:t>shall be manufactured from single or any mixture of the meat of two or more domesticated animal, bird or wild game species;</a:t>
            </a:r>
            <a:endParaRPr lang="en-US" sz="2800" dirty="0">
              <a:solidFill>
                <a:srgbClr val="000000"/>
              </a:solidFill>
              <a:latin typeface="Roboto"/>
            </a:endParaRPr>
          </a:p>
        </p:txBody>
      </p:sp>
    </p:spTree>
    <p:extLst>
      <p:ext uri="{BB962C8B-B14F-4D97-AF65-F5344CB8AC3E}">
        <p14:creationId xmlns:p14="http://schemas.microsoft.com/office/powerpoint/2010/main" val="663933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8420" y="2744677"/>
            <a:ext cx="580738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aphicFrame>
        <p:nvGraphicFramePr>
          <p:cNvPr id="6" name="Table 6"/>
          <p:cNvGraphicFramePr>
            <a:graphicFrameLocks noGrp="1"/>
          </p:cNvGraphicFramePr>
          <p:nvPr>
            <p:extLst>
              <p:ext uri="{D42A27DB-BD31-4B8C-83A1-F6EECF244321}">
                <p14:modId xmlns:p14="http://schemas.microsoft.com/office/powerpoint/2010/main" val="1343072179"/>
              </p:ext>
            </p:extLst>
          </p:nvPr>
        </p:nvGraphicFramePr>
        <p:xfrm>
          <a:off x="457201" y="6515100"/>
          <a:ext cx="17449800" cy="3087963"/>
        </p:xfrm>
        <a:graphic>
          <a:graphicData uri="http://schemas.openxmlformats.org/drawingml/2006/table">
            <a:tbl>
              <a:tblPr/>
              <a:tblGrid>
                <a:gridCol w="2285999">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14872175"/>
                    </a:ext>
                  </a:extLst>
                </a:gridCol>
                <a:gridCol w="2057400">
                  <a:extLst>
                    <a:ext uri="{9D8B030D-6E8A-4147-A177-3AD203B41FA5}">
                      <a16:colId xmlns:a16="http://schemas.microsoft.com/office/drawing/2014/main" xmlns="" val="20001"/>
                    </a:ext>
                  </a:extLst>
                </a:gridCol>
                <a:gridCol w="10591801">
                  <a:extLst>
                    <a:ext uri="{9D8B030D-6E8A-4147-A177-3AD203B41FA5}">
                      <a16:colId xmlns:a16="http://schemas.microsoft.com/office/drawing/2014/main" xmlns="" val="20002"/>
                    </a:ext>
                  </a:extLst>
                </a:gridCol>
              </a:tblGrid>
              <a:tr h="451866">
                <a:tc>
                  <a:txBody>
                    <a:bodyPr/>
                    <a:lstStyle/>
                    <a:p>
                      <a:pPr algn="ctr">
                        <a:lnSpc>
                          <a:spcPts val="3499"/>
                        </a:lnSpc>
                        <a:defRPr/>
                      </a:pPr>
                      <a:r>
                        <a:rPr lang="en-US" sz="1800" dirty="0">
                          <a:solidFill>
                            <a:srgbClr val="000000"/>
                          </a:solidFill>
                          <a:latin typeface="Roboto Bold"/>
                        </a:rPr>
                        <a:t>Total Meat Equivalent (%) </a:t>
                      </a:r>
                      <a:endParaRPr lang="en-US" sz="18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499"/>
                        </a:lnSpc>
                        <a:spcBef>
                          <a:spcPts val="0"/>
                        </a:spcBef>
                        <a:spcAft>
                          <a:spcPts val="0"/>
                        </a:spcAft>
                        <a:buClrTx/>
                        <a:buSzTx/>
                        <a:buFontTx/>
                        <a:buNone/>
                        <a:tabLst/>
                        <a:defRPr/>
                      </a:pPr>
                      <a:r>
                        <a:rPr lang="en-US" sz="1800" dirty="0">
                          <a:solidFill>
                            <a:srgbClr val="000000"/>
                          </a:solidFill>
                          <a:latin typeface="Roboto Bold"/>
                        </a:rPr>
                        <a:t>Fat content (%) </a:t>
                      </a:r>
                      <a:endParaRPr lang="en-US" sz="18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algn="ctr">
                        <a:lnSpc>
                          <a:spcPts val="3359"/>
                        </a:lnSpc>
                        <a:defRPr/>
                      </a:pPr>
                      <a:r>
                        <a:rPr lang="en-GB" b="1" dirty="0">
                          <a:latin typeface="Roboto" panose="02000000000000000000" pitchFamily="2" charset="0"/>
                          <a:ea typeface="Roboto" panose="02000000000000000000" pitchFamily="2" charset="0"/>
                          <a:cs typeface="Roboto" panose="02000000000000000000" pitchFamily="2" charset="0"/>
                        </a:rPr>
                        <a:t>Total meat content (%)</a:t>
                      </a:r>
                      <a:endParaRPr lang="en-US" sz="1800" b="1" dirty="0">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rowSpan="2">
                  <a:txBody>
                    <a:bodyPr/>
                    <a:lstStyle/>
                    <a:p>
                      <a:pPr algn="l">
                        <a:lnSpc>
                          <a:spcPts val="3359"/>
                        </a:lnSpc>
                        <a:defRPr/>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(b) shall be contained in an edible casing - may be offal </a:t>
                      </a:r>
                      <a:endParaRPr lang="en-US" sz="1100" dirty="0">
                        <a:latin typeface="Roboto" panose="02000000000000000000" pitchFamily="2" charset="0"/>
                        <a:ea typeface="Roboto" panose="02000000000000000000" pitchFamily="2" charset="0"/>
                        <a:cs typeface="Roboto" panose="02000000000000000000" pitchFamily="2" charset="0"/>
                      </a:endParaRPr>
                    </a:p>
                    <a:p>
                      <a:pPr>
                        <a:lnSpc>
                          <a:spcPts val="3359"/>
                        </a:lnSpc>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(g) shall contain no mechanically recovered meat; </a:t>
                      </a:r>
                    </a:p>
                    <a:p>
                      <a:pPr>
                        <a:lnSpc>
                          <a:spcPts val="3359"/>
                        </a:lnSpc>
                      </a:pP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(h) shall contain no added ingredients other than – (</a:t>
                      </a:r>
                      <a:r>
                        <a:rPr lang="en-US" sz="2399" dirty="0" err="1">
                          <a:solidFill>
                            <a:srgbClr val="000000"/>
                          </a:solidFill>
                          <a:latin typeface="Roboto" panose="02000000000000000000" pitchFamily="2" charset="0"/>
                          <a:ea typeface="Roboto" panose="02000000000000000000" pitchFamily="2" charset="0"/>
                          <a:cs typeface="Roboto" panose="02000000000000000000" pitchFamily="2" charset="0"/>
                        </a:rPr>
                        <a:t>i</a:t>
                      </a:r>
                      <a:r>
                        <a:rPr lang="en-US" sz="2399" dirty="0">
                          <a:solidFill>
                            <a:srgbClr val="000000"/>
                          </a:solidFill>
                          <a:latin typeface="Roboto" panose="02000000000000000000" pitchFamily="2" charset="0"/>
                          <a:ea typeface="Roboto" panose="02000000000000000000" pitchFamily="2" charset="0"/>
                          <a:cs typeface="Roboto" panose="02000000000000000000" pitchFamily="2" charset="0"/>
                        </a:rPr>
                        <a:t>) cereal and/or starch; (ii) vinegar, spices, herbs and/or salt; (iii) food additives; (iv) water; and </a:t>
                      </a:r>
                    </a:p>
                    <a:p>
                      <a:pPr marL="514350" indent="-514350">
                        <a:lnSpc>
                          <a:spcPts val="3359"/>
                        </a:lnSpc>
                        <a:buAutoNum type="romanLcParenBoth"/>
                      </a:pPr>
                      <a:r>
                        <a:rPr lang="en-US" sz="2400" dirty="0">
                          <a:latin typeface="Roboto" panose="02000000000000000000" pitchFamily="2" charset="0"/>
                          <a:ea typeface="Roboto" panose="02000000000000000000" pitchFamily="2" charset="0"/>
                          <a:cs typeface="Roboto" panose="02000000000000000000" pitchFamily="2" charset="0"/>
                        </a:rPr>
                        <a:t>may contain </a:t>
                      </a:r>
                      <a:r>
                        <a:rPr lang="en-US" sz="2400" dirty="0" err="1">
                          <a:latin typeface="Roboto" panose="02000000000000000000" pitchFamily="2" charset="0"/>
                          <a:ea typeface="Roboto" panose="02000000000000000000" pitchFamily="2" charset="0"/>
                          <a:cs typeface="Roboto" panose="02000000000000000000" pitchFamily="2" charset="0"/>
                        </a:rPr>
                        <a:t>colourants</a:t>
                      </a:r>
                      <a:r>
                        <a:rPr lang="en-US" sz="2400" dirty="0">
                          <a:latin typeface="Roboto" panose="02000000000000000000" pitchFamily="2" charset="0"/>
                          <a:ea typeface="Roboto" panose="02000000000000000000" pitchFamily="2" charset="0"/>
                          <a:cs typeface="Roboto" panose="02000000000000000000" pitchFamily="2" charset="0"/>
                        </a:rPr>
                        <a:t>; and </a:t>
                      </a:r>
                    </a:p>
                    <a:p>
                      <a:pPr marL="0" indent="0">
                        <a:lnSpc>
                          <a:spcPts val="3359"/>
                        </a:lnSpc>
                        <a:buNone/>
                      </a:pPr>
                      <a:r>
                        <a:rPr lang="en-US" sz="2400" dirty="0">
                          <a:latin typeface="Roboto" panose="02000000000000000000" pitchFamily="2" charset="0"/>
                          <a:ea typeface="Roboto" panose="02000000000000000000" pitchFamily="2" charset="0"/>
                          <a:cs typeface="Roboto" panose="02000000000000000000" pitchFamily="2" charset="0"/>
                        </a:rPr>
                        <a:t>(j) may contain other foodstuffs.</a:t>
                      </a:r>
                      <a:endParaRPr lang="en-US" sz="2399" dirty="0">
                        <a:solidFill>
                          <a:srgbClr val="000000"/>
                        </a:solidFill>
                        <a:latin typeface="Roboto" panose="02000000000000000000" pitchFamily="2" charset="0"/>
                        <a:ea typeface="Roboto" panose="02000000000000000000" pitchFamily="2" charset="0"/>
                        <a:cs typeface="Roboto" panose="02000000000000000000" pitchFamily="2" charset="0"/>
                      </a:endParaRP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0"/>
                  </a:ext>
                </a:extLst>
              </a:tr>
              <a:tr h="1869461">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400" dirty="0">
                          <a:solidFill>
                            <a:srgbClr val="000000"/>
                          </a:solidFill>
                          <a:latin typeface="Roboto"/>
                        </a:rPr>
                        <a:t>Minimum of 60%</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399" dirty="0">
                          <a:solidFill>
                            <a:srgbClr val="000000"/>
                          </a:solidFill>
                          <a:latin typeface="Roboto"/>
                        </a:rPr>
                        <a:t>Maximum of </a:t>
                      </a:r>
                    </a:p>
                    <a:p>
                      <a:pPr marL="0" marR="0" lvl="0" indent="0" algn="ctr" defTabSz="914400" rtl="0" eaLnBrk="1" fontAlgn="auto" latinLnBrk="0" hangingPunct="1">
                        <a:lnSpc>
                          <a:spcPts val="3359"/>
                        </a:lnSpc>
                        <a:spcBef>
                          <a:spcPts val="0"/>
                        </a:spcBef>
                        <a:spcAft>
                          <a:spcPts val="0"/>
                        </a:spcAft>
                        <a:buClrTx/>
                        <a:buSzTx/>
                        <a:buFontTx/>
                        <a:buNone/>
                        <a:tabLst/>
                        <a:defRPr/>
                      </a:pPr>
                      <a:r>
                        <a:rPr lang="en-US" sz="2399" dirty="0">
                          <a:solidFill>
                            <a:srgbClr val="000000"/>
                          </a:solidFill>
                          <a:latin typeface="Roboto"/>
                        </a:rPr>
                        <a:t>30 %</a:t>
                      </a:r>
                      <a:endParaRPr lang="en-US" sz="1100" dirty="0"/>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a:txBody>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lang="en-US" sz="2400" dirty="0">
                          <a:solidFill>
                            <a:srgbClr val="000000"/>
                          </a:solidFill>
                          <a:latin typeface="Roboto"/>
                        </a:rPr>
                        <a:t>Minimum of 40%</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tc vMerge="1">
                  <a:txBody>
                    <a:bodyPr/>
                    <a:lstStyle/>
                    <a:p>
                      <a:pPr algn="l">
                        <a:lnSpc>
                          <a:spcPts val="3359"/>
                        </a:lnSpc>
                        <a:defRPr/>
                      </a:pPr>
                      <a:r>
                        <a:rPr lang="en-US" sz="2399">
                          <a:solidFill>
                            <a:srgbClr val="000000"/>
                          </a:solidFill>
                          <a:latin typeface="Roboto"/>
                        </a:rPr>
                        <a:t>(b) shall be contained in an edible casing - may be offal </a:t>
                      </a:r>
                      <a:endParaRPr lang="en-US" sz="1100"/>
                    </a:p>
                    <a:p>
                      <a:pPr>
                        <a:lnSpc>
                          <a:spcPts val="3359"/>
                        </a:lnSpc>
                      </a:pPr>
                      <a:r>
                        <a:rPr lang="en-US" sz="2399">
                          <a:solidFill>
                            <a:srgbClr val="000000"/>
                          </a:solidFill>
                          <a:latin typeface="Roboto"/>
                        </a:rPr>
                        <a:t>(f) shall contain no mechanically recovered meat; </a:t>
                      </a:r>
                    </a:p>
                    <a:p>
                      <a:pPr>
                        <a:lnSpc>
                          <a:spcPts val="3359"/>
                        </a:lnSpc>
                      </a:pPr>
                      <a:r>
                        <a:rPr lang="en-US" sz="2399">
                          <a:solidFill>
                            <a:srgbClr val="000000"/>
                          </a:solidFill>
                          <a:latin typeface="Roboto"/>
                        </a:rPr>
                        <a:t>(g) shall contain no colourants; </a:t>
                      </a:r>
                    </a:p>
                    <a:p>
                      <a:pPr>
                        <a:lnSpc>
                          <a:spcPts val="3359"/>
                        </a:lnSpc>
                      </a:pPr>
                      <a:r>
                        <a:rPr lang="en-US" sz="2399">
                          <a:solidFill>
                            <a:srgbClr val="000000"/>
                          </a:solidFill>
                          <a:latin typeface="Roboto"/>
                        </a:rPr>
                        <a:t>(h) shall contain no added ingredients other than – (i) cereal and/or starch; (ii) vinegar, spices, herbs and/or salt; (iii) food additives; (iv) water; and </a:t>
                      </a:r>
                    </a:p>
                    <a:p>
                      <a:pPr>
                        <a:lnSpc>
                          <a:spcPts val="3359"/>
                        </a:lnSpc>
                      </a:pPr>
                      <a:r>
                        <a:rPr lang="en-US" sz="2399">
                          <a:solidFill>
                            <a:srgbClr val="000000"/>
                          </a:solidFill>
                          <a:latin typeface="Roboto"/>
                        </a:rPr>
                        <a:t>(i) may contain other foodstuffs.</a:t>
                      </a:r>
                    </a:p>
                  </a:txBody>
                  <a:tcPr marL="190500" marR="190500" marT="190500" marB="190500" anchor="ctr">
                    <a:lnL w="38100" cap="flat" cmpd="sng" algn="ctr">
                      <a:solidFill>
                        <a:srgbClr val="113D60"/>
                      </a:solidFill>
                      <a:prstDash val="solid"/>
                      <a:round/>
                      <a:headEnd type="none" w="med" len="med"/>
                      <a:tailEnd type="none" w="med" len="med"/>
                    </a:lnL>
                    <a:lnR w="38100" cap="flat" cmpd="sng" algn="ctr">
                      <a:solidFill>
                        <a:srgbClr val="113D60"/>
                      </a:solidFill>
                      <a:prstDash val="solid"/>
                      <a:round/>
                      <a:headEnd type="none" w="med" len="med"/>
                      <a:tailEnd type="none" w="med" len="med"/>
                    </a:lnR>
                    <a:lnT w="38100" cap="flat" cmpd="sng" algn="ctr">
                      <a:solidFill>
                        <a:srgbClr val="113D60"/>
                      </a:solidFill>
                      <a:prstDash val="solid"/>
                      <a:round/>
                      <a:headEnd type="none" w="med" len="med"/>
                      <a:tailEnd type="none" w="med" len="med"/>
                    </a:lnT>
                    <a:lnB w="38100" cap="flat" cmpd="sng" algn="ctr">
                      <a:solidFill>
                        <a:srgbClr val="113D6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2" name="TextBox 12"/>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dirty="0">
                <a:solidFill>
                  <a:srgbClr val="000000"/>
                </a:solidFill>
                <a:latin typeface="Roboto Bold"/>
              </a:rPr>
              <a:t>SPECIFIC COMPOSITIONAL STANDARDS </a:t>
            </a:r>
          </a:p>
        </p:txBody>
      </p:sp>
      <p:sp>
        <p:nvSpPr>
          <p:cNvPr id="13" name="TextBox 13"/>
          <p:cNvSpPr txBox="1"/>
          <p:nvPr/>
        </p:nvSpPr>
        <p:spPr>
          <a:xfrm>
            <a:off x="1160251" y="822007"/>
            <a:ext cx="2089584" cy="365694"/>
          </a:xfrm>
          <a:prstGeom prst="rect">
            <a:avLst/>
          </a:prstGeom>
        </p:spPr>
        <p:txBody>
          <a:bodyPr lIns="0" tIns="0" rIns="0" bIns="0" rtlCol="0" anchor="t">
            <a:spAutoFit/>
          </a:bodyPr>
          <a:lstStyle/>
          <a:p>
            <a:pPr algn="ctr">
              <a:lnSpc>
                <a:spcPts val="2939"/>
              </a:lnSpc>
            </a:pPr>
            <a:r>
              <a:rPr lang="en-US" sz="2099" spc="144">
                <a:solidFill>
                  <a:srgbClr val="FFFFFF"/>
                </a:solidFill>
                <a:latin typeface="Roboto Bold"/>
              </a:rPr>
              <a:t>COMPOSITION </a:t>
            </a:r>
          </a:p>
        </p:txBody>
      </p:sp>
      <p:sp>
        <p:nvSpPr>
          <p:cNvPr id="14" name="TextBox 14"/>
          <p:cNvSpPr txBox="1"/>
          <p:nvPr/>
        </p:nvSpPr>
        <p:spPr>
          <a:xfrm>
            <a:off x="1028700" y="3956669"/>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5: </a:t>
            </a:r>
          </a:p>
        </p:txBody>
      </p:sp>
      <p:sp>
        <p:nvSpPr>
          <p:cNvPr id="15" name="TextBox 15"/>
          <p:cNvSpPr txBox="1"/>
          <p:nvPr/>
        </p:nvSpPr>
        <p:spPr>
          <a:xfrm>
            <a:off x="1481974" y="4632945"/>
            <a:ext cx="13892130" cy="1577355"/>
          </a:xfrm>
          <a:prstGeom prst="rect">
            <a:avLst/>
          </a:prstGeom>
        </p:spPr>
        <p:txBody>
          <a:bodyPr lIns="0" tIns="0" rIns="0" bIns="0" rtlCol="0" anchor="t">
            <a:spAutoFit/>
          </a:bodyPr>
          <a:lstStyle/>
          <a:p>
            <a:pPr>
              <a:lnSpc>
                <a:spcPts val="4199"/>
              </a:lnSpc>
            </a:pPr>
            <a:r>
              <a:rPr lang="en-US" sz="2800" dirty="0"/>
              <a:t>(12) Raw </a:t>
            </a:r>
            <a:r>
              <a:rPr lang="en-US" sz="2800" dirty="0" err="1"/>
              <a:t>braaiwors</a:t>
            </a:r>
            <a:r>
              <a:rPr lang="en-US" sz="2800" dirty="0"/>
              <a:t> or Raw sizzler:</a:t>
            </a:r>
          </a:p>
          <a:p>
            <a:pPr>
              <a:lnSpc>
                <a:spcPts val="4199"/>
              </a:lnSpc>
            </a:pPr>
            <a:r>
              <a:rPr lang="en-US" sz="2800" dirty="0"/>
              <a:t>(a) shall be manufactured either from the meat of a single domesticated animal, bird or wild game species, or from a mixture of two or more of such species;</a:t>
            </a:r>
            <a:endParaRPr lang="en-US" sz="2800" dirty="0">
              <a:solidFill>
                <a:srgbClr val="000000"/>
              </a:solidFill>
              <a:latin typeface="Roboto"/>
            </a:endParaRPr>
          </a:p>
        </p:txBody>
      </p:sp>
    </p:spTree>
    <p:extLst>
      <p:ext uri="{BB962C8B-B14F-4D97-AF65-F5344CB8AC3E}">
        <p14:creationId xmlns:p14="http://schemas.microsoft.com/office/powerpoint/2010/main" val="95223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D2CD46-3E00-116D-45CA-87EEFF3684B1}"/>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xmlns="" id="{A8AC5E76-4B2F-4EAE-93E1-F7C2860C7B44}"/>
              </a:ext>
            </a:extLst>
          </p:cNvPr>
          <p:cNvSpPr txBox="1"/>
          <p:nvPr/>
        </p:nvSpPr>
        <p:spPr>
          <a:xfrm>
            <a:off x="1160251" y="822007"/>
            <a:ext cx="2089584" cy="346249"/>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144" normalizeH="0" baseline="0" noProof="0" dirty="0">
                <a:ln>
                  <a:noFill/>
                </a:ln>
                <a:solidFill>
                  <a:srgbClr val="FFFFFF"/>
                </a:solidFill>
                <a:effectLst/>
                <a:uLnTx/>
                <a:uFillTx/>
                <a:latin typeface="Roboto Bold"/>
                <a:ea typeface="+mn-ea"/>
                <a:cs typeface="+mn-cs"/>
              </a:rPr>
              <a:t>COMPOSITION </a:t>
            </a:r>
          </a:p>
        </p:txBody>
      </p:sp>
      <p:sp>
        <p:nvSpPr>
          <p:cNvPr id="14" name="TextBox 14">
            <a:extLst>
              <a:ext uri="{FF2B5EF4-FFF2-40B4-BE49-F238E27FC236}">
                <a16:creationId xmlns:a16="http://schemas.microsoft.com/office/drawing/2014/main" xmlns="" id="{35C9430E-6F4B-177A-E50C-52EF4F88DF8F}"/>
              </a:ext>
            </a:extLst>
          </p:cNvPr>
          <p:cNvSpPr txBox="1"/>
          <p:nvPr/>
        </p:nvSpPr>
        <p:spPr>
          <a:xfrm>
            <a:off x="1160251" y="4305300"/>
            <a:ext cx="4963846" cy="422176"/>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Roboto Bold"/>
                <a:ea typeface="+mn-ea"/>
                <a:cs typeface="+mn-cs"/>
              </a:rPr>
              <a:t> </a:t>
            </a:r>
          </a:p>
        </p:txBody>
      </p:sp>
      <p:pic>
        <p:nvPicPr>
          <p:cNvPr id="3" name="Picture 2">
            <a:extLst>
              <a:ext uri="{FF2B5EF4-FFF2-40B4-BE49-F238E27FC236}">
                <a16:creationId xmlns:a16="http://schemas.microsoft.com/office/drawing/2014/main" xmlns="" id="{E974A2CC-69E3-F7C8-6C9A-44F46BCB224E}"/>
              </a:ext>
            </a:extLst>
          </p:cNvPr>
          <p:cNvPicPr>
            <a:picLocks noChangeAspect="1"/>
          </p:cNvPicPr>
          <p:nvPr/>
        </p:nvPicPr>
        <p:blipFill>
          <a:blip r:embed="rId2"/>
          <a:srcRect l="22476" t="43934" r="21888" b="32222"/>
          <a:stretch/>
        </p:blipFill>
        <p:spPr>
          <a:xfrm>
            <a:off x="1371600" y="3162300"/>
            <a:ext cx="14935200" cy="3962400"/>
          </a:xfrm>
          <a:prstGeom prst="rect">
            <a:avLst/>
          </a:prstGeom>
        </p:spPr>
      </p:pic>
    </p:spTree>
    <p:extLst>
      <p:ext uri="{BB962C8B-B14F-4D97-AF65-F5344CB8AC3E}">
        <p14:creationId xmlns:p14="http://schemas.microsoft.com/office/powerpoint/2010/main" val="2988232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2951" y="1988996"/>
            <a:ext cx="2438400" cy="346442"/>
            <a:chOff x="-1726302" y="-670995"/>
            <a:chExt cx="2046288" cy="152400"/>
          </a:xfrm>
        </p:grpSpPr>
        <p:sp>
          <p:nvSpPr>
            <p:cNvPr id="3" name="Freeform 3"/>
            <p:cNvSpPr/>
            <p:nvPr/>
          </p:nvSpPr>
          <p:spPr>
            <a:xfrm>
              <a:off x="-1726302" y="-670995"/>
              <a:ext cx="2046288"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3543300"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p:cNvSpPr txBox="1"/>
          <p:nvPr/>
        </p:nvSpPr>
        <p:spPr>
          <a:xfrm>
            <a:off x="1028699" y="1604097"/>
            <a:ext cx="10477500" cy="1538883"/>
          </a:xfrm>
          <a:prstGeom prst="rect">
            <a:avLst/>
          </a:prstGeom>
        </p:spPr>
        <p:txBody>
          <a:bodyPr wrap="square" lIns="0" tIns="0" rIns="0" bIns="0" rtlCol="0" anchor="t">
            <a:spAutoFit/>
          </a:bodyPr>
          <a:lstStyle/>
          <a:p>
            <a:pPr>
              <a:lnSpc>
                <a:spcPts val="6000"/>
              </a:lnSpc>
            </a:pPr>
            <a:r>
              <a:rPr lang="en-US" sz="6000" b="1" dirty="0">
                <a:latin typeface="Roboto" panose="02000000000000000000" pitchFamily="2" charset="0"/>
                <a:ea typeface="Roboto" panose="02000000000000000000" pitchFamily="2" charset="0"/>
                <a:cs typeface="Roboto" panose="02000000000000000000" pitchFamily="2" charset="0"/>
              </a:rPr>
              <a:t>Marking of containers and outer containers PMP &amp; RAW</a:t>
            </a:r>
            <a:endParaRPr lang="en-US" sz="6000" b="1" spc="6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3"/>
          <p:cNvSpPr txBox="1"/>
          <p:nvPr/>
        </p:nvSpPr>
        <p:spPr>
          <a:xfrm>
            <a:off x="1160251" y="822007"/>
            <a:ext cx="3411749"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Marking Requirements </a:t>
            </a:r>
          </a:p>
        </p:txBody>
      </p:sp>
      <p:sp>
        <p:nvSpPr>
          <p:cNvPr id="14" name="TextBox 14"/>
          <p:cNvSpPr txBox="1"/>
          <p:nvPr/>
        </p:nvSpPr>
        <p:spPr>
          <a:xfrm>
            <a:off x="1028699" y="3385002"/>
            <a:ext cx="16573501" cy="1022844"/>
          </a:xfrm>
          <a:prstGeom prst="rect">
            <a:avLst/>
          </a:prstGeom>
        </p:spPr>
        <p:txBody>
          <a:bodyPr wrap="square" lIns="0" tIns="0" rIns="0" bIns="0" rtlCol="0" anchor="t">
            <a:spAutoFit/>
          </a:bodyPr>
          <a:lstStyle/>
          <a:p>
            <a:pPr>
              <a:lnSpc>
                <a:spcPts val="4199"/>
              </a:lnSpc>
            </a:pPr>
            <a:r>
              <a:rPr lang="en-US" sz="2400" dirty="0"/>
              <a:t>Each container and outer container containing raw processed meat products shall be clearly and legibly marked directly on the container or on the label attached thereto and at least in English with the following particulars:</a:t>
            </a:r>
            <a:endParaRPr lang="en-US" sz="2400" dirty="0">
              <a:solidFill>
                <a:srgbClr val="000000"/>
              </a:solidFill>
              <a:latin typeface="Roboto Bold"/>
            </a:endParaRPr>
          </a:p>
        </p:txBody>
      </p:sp>
      <p:sp>
        <p:nvSpPr>
          <p:cNvPr id="8" name="TextBox 14">
            <a:extLst>
              <a:ext uri="{FF2B5EF4-FFF2-40B4-BE49-F238E27FC236}">
                <a16:creationId xmlns:a16="http://schemas.microsoft.com/office/drawing/2014/main" xmlns="" id="{6307380A-BB44-6F71-8411-C293051F1E09}"/>
              </a:ext>
            </a:extLst>
          </p:cNvPr>
          <p:cNvSpPr txBox="1"/>
          <p:nvPr/>
        </p:nvSpPr>
        <p:spPr>
          <a:xfrm>
            <a:off x="1676400" y="4649868"/>
            <a:ext cx="12861472" cy="4254498"/>
          </a:xfrm>
          <a:prstGeom prst="rect">
            <a:avLst/>
          </a:prstGeom>
        </p:spPr>
        <p:txBody>
          <a:bodyPr wrap="square" lIns="0" tIns="0" rIns="0" bIns="0" rtlCol="0" anchor="t">
            <a:spAutoFit/>
          </a:bodyPr>
          <a:lstStyle/>
          <a:p>
            <a:pPr marL="457200" indent="-457200">
              <a:lnSpc>
                <a:spcPts val="4199"/>
              </a:lnSpc>
              <a:buFont typeface="+mj-lt"/>
              <a:buAutoNum type="alphaLcParenR"/>
            </a:pPr>
            <a:r>
              <a:rPr lang="en-US" sz="2400" b="1" dirty="0"/>
              <a:t>The appropriate product name – </a:t>
            </a:r>
            <a:r>
              <a:rPr lang="en-US" sz="2400" dirty="0"/>
              <a:t>Dependent on the composition</a:t>
            </a:r>
          </a:p>
          <a:p>
            <a:pPr marL="457200" indent="-457200">
              <a:lnSpc>
                <a:spcPts val="4199"/>
              </a:lnSpc>
              <a:buFont typeface="+mj-lt"/>
              <a:buAutoNum type="alphaLcParenR"/>
            </a:pPr>
            <a:r>
              <a:rPr lang="en-US" sz="2400" b="1" dirty="0"/>
              <a:t>The additions to the appropriate product name</a:t>
            </a:r>
            <a:r>
              <a:rPr lang="en-US" sz="2400" dirty="0"/>
              <a:t> where applicable. </a:t>
            </a:r>
          </a:p>
          <a:p>
            <a:pPr marL="457200" indent="-457200">
              <a:lnSpc>
                <a:spcPts val="4199"/>
              </a:lnSpc>
              <a:buFont typeface="+mj-lt"/>
              <a:buAutoNum type="alphaLcParenR"/>
            </a:pPr>
            <a:r>
              <a:rPr lang="en-US" sz="2400" b="1" dirty="0"/>
              <a:t>The name and address</a:t>
            </a:r>
            <a:r>
              <a:rPr lang="en-US" sz="2400" dirty="0"/>
              <a:t> of the manufacturer, packer, importer, seller or person or entity on whose behalf the product has been packed.</a:t>
            </a:r>
          </a:p>
          <a:p>
            <a:pPr marL="457200" indent="-457200">
              <a:lnSpc>
                <a:spcPts val="4199"/>
              </a:lnSpc>
              <a:buFont typeface="+mj-lt"/>
              <a:buAutoNum type="alphaLcParenR"/>
            </a:pPr>
            <a:r>
              <a:rPr lang="en-US" sz="2400" b="1" dirty="0"/>
              <a:t>The date marking </a:t>
            </a:r>
            <a:r>
              <a:rPr lang="en-US" sz="2400" dirty="0"/>
              <a:t>(i.e. "best before" or "best quality before" or "use by" or "expiration" date) or batch code or batch number, for the purpose of traceability and batch identification. </a:t>
            </a:r>
          </a:p>
          <a:p>
            <a:pPr marL="457200" indent="-457200">
              <a:lnSpc>
                <a:spcPts val="4199"/>
              </a:lnSpc>
              <a:buFont typeface="+mj-lt"/>
              <a:buAutoNum type="alphaLcParenR"/>
            </a:pPr>
            <a:r>
              <a:rPr lang="en-US" sz="2400" b="1" dirty="0"/>
              <a:t>The country of origin, </a:t>
            </a:r>
            <a:r>
              <a:rPr lang="en-GB" sz="2400" dirty="0"/>
              <a:t>provided that </a:t>
            </a:r>
            <a:r>
              <a:rPr lang="en-US" sz="2400" dirty="0"/>
              <a:t>products originating from two or more countries are packed in an outer container, all the countries of origin shall be declared on such outer container.</a:t>
            </a:r>
            <a:endParaRPr lang="en-US" sz="2400" dirty="0">
              <a:solidFill>
                <a:srgbClr val="000000"/>
              </a:solidFill>
              <a:latin typeface="Roboto Bold"/>
            </a:endParaRPr>
          </a:p>
        </p:txBody>
      </p:sp>
    </p:spTree>
    <p:extLst>
      <p:ext uri="{BB962C8B-B14F-4D97-AF65-F5344CB8AC3E}">
        <p14:creationId xmlns:p14="http://schemas.microsoft.com/office/powerpoint/2010/main" val="362073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DCDB68-AA30-EE9C-8216-AB42DE9CD4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351ED9E7-5084-CEB0-DA82-4D6ED998C6B4}"/>
              </a:ext>
            </a:extLst>
          </p:cNvPr>
          <p:cNvGrpSpPr/>
          <p:nvPr/>
        </p:nvGrpSpPr>
        <p:grpSpPr>
          <a:xfrm>
            <a:off x="1172951" y="1988996"/>
            <a:ext cx="2438400" cy="346442"/>
            <a:chOff x="-1726302" y="-670995"/>
            <a:chExt cx="2046288" cy="152400"/>
          </a:xfrm>
        </p:grpSpPr>
        <p:sp>
          <p:nvSpPr>
            <p:cNvPr id="3" name="Freeform 3">
              <a:extLst>
                <a:ext uri="{FF2B5EF4-FFF2-40B4-BE49-F238E27FC236}">
                  <a16:creationId xmlns:a16="http://schemas.microsoft.com/office/drawing/2014/main" xmlns="" id="{965E7DC2-A4F6-AEA8-9E9E-03720CFD5003}"/>
                </a:ext>
              </a:extLst>
            </p:cNvPr>
            <p:cNvSpPr/>
            <p:nvPr/>
          </p:nvSpPr>
          <p:spPr>
            <a:xfrm>
              <a:off x="-1726302" y="-670995"/>
              <a:ext cx="2046288"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a:extLst>
              <a:ext uri="{FF2B5EF4-FFF2-40B4-BE49-F238E27FC236}">
                <a16:creationId xmlns:a16="http://schemas.microsoft.com/office/drawing/2014/main" xmlns="" id="{B88AFA11-EE84-00EF-895D-FB662F027988}"/>
              </a:ext>
            </a:extLst>
          </p:cNvPr>
          <p:cNvGrpSpPr/>
          <p:nvPr/>
        </p:nvGrpSpPr>
        <p:grpSpPr>
          <a:xfrm>
            <a:off x="1028700" y="695325"/>
            <a:ext cx="3543300" cy="666750"/>
            <a:chOff x="0" y="0"/>
            <a:chExt cx="814553" cy="243232"/>
          </a:xfrm>
        </p:grpSpPr>
        <p:sp>
          <p:nvSpPr>
            <p:cNvPr id="5" name="Freeform 5">
              <a:extLst>
                <a:ext uri="{FF2B5EF4-FFF2-40B4-BE49-F238E27FC236}">
                  <a16:creationId xmlns:a16="http://schemas.microsoft.com/office/drawing/2014/main" xmlns="" id="{F939FE00-8150-BADF-C397-20AF31CF8863}"/>
                </a:ext>
              </a:extLst>
            </p:cNvPr>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a:extLst>
              <a:ext uri="{FF2B5EF4-FFF2-40B4-BE49-F238E27FC236}">
                <a16:creationId xmlns:a16="http://schemas.microsoft.com/office/drawing/2014/main" xmlns="" id="{567FAEBA-99C8-605D-AD46-976973A583E6}"/>
              </a:ext>
            </a:extLst>
          </p:cNvPr>
          <p:cNvSpPr txBox="1"/>
          <p:nvPr/>
        </p:nvSpPr>
        <p:spPr>
          <a:xfrm>
            <a:off x="1028699" y="1604097"/>
            <a:ext cx="10477500" cy="1538883"/>
          </a:xfrm>
          <a:prstGeom prst="rect">
            <a:avLst/>
          </a:prstGeom>
        </p:spPr>
        <p:txBody>
          <a:bodyPr wrap="square" lIns="0" tIns="0" rIns="0" bIns="0" rtlCol="0" anchor="t">
            <a:spAutoFit/>
          </a:bodyPr>
          <a:lstStyle/>
          <a:p>
            <a:pPr>
              <a:lnSpc>
                <a:spcPts val="6000"/>
              </a:lnSpc>
            </a:pPr>
            <a:r>
              <a:rPr lang="en-US" sz="6000" b="1" dirty="0">
                <a:latin typeface="Roboto" panose="02000000000000000000" pitchFamily="2" charset="0"/>
                <a:ea typeface="Roboto" panose="02000000000000000000" pitchFamily="2" charset="0"/>
                <a:cs typeface="Roboto" panose="02000000000000000000" pitchFamily="2" charset="0"/>
              </a:rPr>
              <a:t>PMP Appropriate product name </a:t>
            </a:r>
            <a:endParaRPr lang="en-US" sz="6000" b="1" spc="6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3">
            <a:extLst>
              <a:ext uri="{FF2B5EF4-FFF2-40B4-BE49-F238E27FC236}">
                <a16:creationId xmlns:a16="http://schemas.microsoft.com/office/drawing/2014/main" xmlns="" id="{1957A6FD-A9D6-6BD7-383E-E5E7E7CCD777}"/>
              </a:ext>
            </a:extLst>
          </p:cNvPr>
          <p:cNvSpPr txBox="1"/>
          <p:nvPr/>
        </p:nvSpPr>
        <p:spPr>
          <a:xfrm>
            <a:off x="1160251" y="822007"/>
            <a:ext cx="3411749"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Marking Requirements </a:t>
            </a:r>
          </a:p>
        </p:txBody>
      </p:sp>
      <p:sp>
        <p:nvSpPr>
          <p:cNvPr id="14" name="TextBox 14">
            <a:extLst>
              <a:ext uri="{FF2B5EF4-FFF2-40B4-BE49-F238E27FC236}">
                <a16:creationId xmlns:a16="http://schemas.microsoft.com/office/drawing/2014/main" xmlns="" id="{DCB77D52-3C01-A6D3-8AF7-040051BBF322}"/>
              </a:ext>
            </a:extLst>
          </p:cNvPr>
          <p:cNvSpPr txBox="1"/>
          <p:nvPr/>
        </p:nvSpPr>
        <p:spPr>
          <a:xfrm>
            <a:off x="1028699" y="3385002"/>
            <a:ext cx="16573501" cy="3715889"/>
          </a:xfrm>
          <a:prstGeom prst="rect">
            <a:avLst/>
          </a:prstGeom>
        </p:spPr>
        <p:txBody>
          <a:bodyPr wrap="square" lIns="0" tIns="0" rIns="0" bIns="0" rtlCol="0" anchor="t">
            <a:spAutoFit/>
          </a:bodyPr>
          <a:lstStyle/>
          <a:p>
            <a:pPr>
              <a:lnSpc>
                <a:spcPts val="4199"/>
              </a:lnSpc>
            </a:pPr>
            <a:r>
              <a:rPr lang="en-US" sz="2400" dirty="0">
                <a:solidFill>
                  <a:srgbClr val="000000"/>
                </a:solidFill>
                <a:latin typeface="Roboto Bold"/>
              </a:rPr>
              <a:t>As specified in regulation 9, prominently on the main panel in letters of the same type, </a:t>
            </a:r>
            <a:r>
              <a:rPr lang="en-US" sz="2400" dirty="0" err="1">
                <a:solidFill>
                  <a:srgbClr val="000000"/>
                </a:solidFill>
                <a:latin typeface="Roboto Bold"/>
              </a:rPr>
              <a:t>colour</a:t>
            </a:r>
            <a:r>
              <a:rPr lang="en-US" sz="2400" dirty="0">
                <a:solidFill>
                  <a:srgbClr val="000000"/>
                </a:solidFill>
                <a:latin typeface="Roboto Bold"/>
              </a:rPr>
              <a:t> and font, and on a contrasting background in a letter size of at least 3 mm:</a:t>
            </a:r>
          </a:p>
          <a:p>
            <a:pPr>
              <a:lnSpc>
                <a:spcPts val="4199"/>
              </a:lnSpc>
            </a:pPr>
            <a:endParaRPr lang="en-US" sz="2400" dirty="0">
              <a:solidFill>
                <a:srgbClr val="000000"/>
              </a:solidFill>
              <a:latin typeface="Roboto Bold"/>
            </a:endParaRPr>
          </a:p>
          <a:p>
            <a:pPr>
              <a:lnSpc>
                <a:spcPts val="4199"/>
              </a:lnSpc>
            </a:pPr>
            <a:r>
              <a:rPr lang="en-US" sz="2400" dirty="0">
                <a:solidFill>
                  <a:srgbClr val="000000"/>
                </a:solidFill>
                <a:latin typeface="Roboto Bold"/>
              </a:rPr>
              <a:t>Regulation 9 (b): </a:t>
            </a:r>
            <a:r>
              <a:rPr lang="en-US" sz="2400" dirty="0"/>
              <a:t>Where necessary, the product name shall also include a description about but not limited to the style, cut, physical condition, type of treatment it has undergone, type of packing medium, </a:t>
            </a:r>
            <a:r>
              <a:rPr lang="en-US" sz="2400" dirty="0" err="1"/>
              <a:t>etc</a:t>
            </a:r>
            <a:r>
              <a:rPr lang="en-US" sz="2400" dirty="0"/>
              <a:t>: Provided that the descriptors sole purpose shall be to assist the consumer in making an informed decision about the product and to avoid any possible misleading  or confusion about its true nature.</a:t>
            </a:r>
            <a:endParaRPr lang="en-US" sz="2400" dirty="0">
              <a:solidFill>
                <a:srgbClr val="000000"/>
              </a:solidFill>
              <a:latin typeface="Roboto Bold"/>
            </a:endParaRPr>
          </a:p>
        </p:txBody>
      </p:sp>
    </p:spTree>
    <p:extLst>
      <p:ext uri="{BB962C8B-B14F-4D97-AF65-F5344CB8AC3E}">
        <p14:creationId xmlns:p14="http://schemas.microsoft.com/office/powerpoint/2010/main" val="228896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2951" y="1988996"/>
            <a:ext cx="2438400" cy="346442"/>
            <a:chOff x="-1726302" y="-670995"/>
            <a:chExt cx="2046288" cy="152400"/>
          </a:xfrm>
        </p:grpSpPr>
        <p:sp>
          <p:nvSpPr>
            <p:cNvPr id="3" name="Freeform 3"/>
            <p:cNvSpPr/>
            <p:nvPr/>
          </p:nvSpPr>
          <p:spPr>
            <a:xfrm>
              <a:off x="-1726302" y="-670995"/>
              <a:ext cx="2046288"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695325"/>
            <a:ext cx="3543300"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p:cNvSpPr txBox="1"/>
          <p:nvPr/>
        </p:nvSpPr>
        <p:spPr>
          <a:xfrm>
            <a:off x="1028699" y="1604097"/>
            <a:ext cx="10477500" cy="1538883"/>
          </a:xfrm>
          <a:prstGeom prst="rect">
            <a:avLst/>
          </a:prstGeom>
        </p:spPr>
        <p:txBody>
          <a:bodyPr wrap="square" lIns="0" tIns="0" rIns="0" bIns="0" rtlCol="0" anchor="t">
            <a:spAutoFit/>
          </a:bodyPr>
          <a:lstStyle/>
          <a:p>
            <a:pPr>
              <a:lnSpc>
                <a:spcPts val="6000"/>
              </a:lnSpc>
            </a:pPr>
            <a:r>
              <a:rPr lang="en-US" sz="6000" b="1" dirty="0">
                <a:latin typeface="Roboto" panose="02000000000000000000" pitchFamily="2" charset="0"/>
                <a:ea typeface="Roboto" panose="02000000000000000000" pitchFamily="2" charset="0"/>
                <a:cs typeface="Roboto" panose="02000000000000000000" pitchFamily="2" charset="0"/>
              </a:rPr>
              <a:t>RAW Appropriate product name </a:t>
            </a:r>
            <a:endParaRPr lang="en-US" sz="6000" b="1" spc="6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3"/>
          <p:cNvSpPr txBox="1"/>
          <p:nvPr/>
        </p:nvSpPr>
        <p:spPr>
          <a:xfrm>
            <a:off x="1160251" y="822007"/>
            <a:ext cx="3411749"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Marking Requirements </a:t>
            </a:r>
          </a:p>
        </p:txBody>
      </p:sp>
      <p:sp>
        <p:nvSpPr>
          <p:cNvPr id="14" name="TextBox 14"/>
          <p:cNvSpPr txBox="1"/>
          <p:nvPr/>
        </p:nvSpPr>
        <p:spPr>
          <a:xfrm>
            <a:off x="1028699" y="3385002"/>
            <a:ext cx="16573501" cy="2635337"/>
          </a:xfrm>
          <a:prstGeom prst="rect">
            <a:avLst/>
          </a:prstGeom>
        </p:spPr>
        <p:txBody>
          <a:bodyPr wrap="square" lIns="0" tIns="0" rIns="0" bIns="0" rtlCol="0" anchor="t">
            <a:spAutoFit/>
          </a:bodyPr>
          <a:lstStyle/>
          <a:p>
            <a:pPr>
              <a:lnSpc>
                <a:spcPts val="4199"/>
              </a:lnSpc>
            </a:pPr>
            <a:r>
              <a:rPr lang="en-US" sz="2400" dirty="0">
                <a:solidFill>
                  <a:srgbClr val="000000"/>
                </a:solidFill>
                <a:latin typeface="Roboto Bold"/>
              </a:rPr>
              <a:t>As specified in regulation 8, prominently on the main panel in letters of the same type, </a:t>
            </a:r>
            <a:r>
              <a:rPr lang="en-US" sz="2400" dirty="0" err="1">
                <a:solidFill>
                  <a:srgbClr val="000000"/>
                </a:solidFill>
                <a:latin typeface="Roboto Bold"/>
              </a:rPr>
              <a:t>colour</a:t>
            </a:r>
            <a:r>
              <a:rPr lang="en-US" sz="2400" dirty="0">
                <a:solidFill>
                  <a:srgbClr val="000000"/>
                </a:solidFill>
                <a:latin typeface="Roboto Bold"/>
              </a:rPr>
              <a:t> and font, and on a contrasting background in a letter size of at least 3 mm:</a:t>
            </a:r>
          </a:p>
          <a:p>
            <a:pPr>
              <a:lnSpc>
                <a:spcPts val="4199"/>
              </a:lnSpc>
            </a:pPr>
            <a:endParaRPr lang="en-US" sz="2400" dirty="0">
              <a:solidFill>
                <a:srgbClr val="000000"/>
              </a:solidFill>
              <a:latin typeface="Roboto Bold"/>
            </a:endParaRPr>
          </a:p>
          <a:p>
            <a:pPr>
              <a:lnSpc>
                <a:spcPts val="4199"/>
              </a:lnSpc>
            </a:pPr>
            <a:endParaRPr lang="en-US" sz="2400" dirty="0">
              <a:solidFill>
                <a:srgbClr val="000000"/>
              </a:solidFill>
              <a:latin typeface="Roboto Bold"/>
            </a:endParaRPr>
          </a:p>
          <a:p>
            <a:pPr>
              <a:lnSpc>
                <a:spcPts val="4199"/>
              </a:lnSpc>
            </a:pPr>
            <a:endParaRPr lang="en-US" sz="2400" dirty="0">
              <a:solidFill>
                <a:srgbClr val="000000"/>
              </a:solidFill>
              <a:latin typeface="Roboto Bold"/>
            </a:endParaRPr>
          </a:p>
        </p:txBody>
      </p:sp>
    </p:spTree>
    <p:extLst>
      <p:ext uri="{BB962C8B-B14F-4D97-AF65-F5344CB8AC3E}">
        <p14:creationId xmlns:p14="http://schemas.microsoft.com/office/powerpoint/2010/main" val="2498478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0251" y="2715954"/>
            <a:ext cx="4806477"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p:cNvSpPr txBox="1"/>
          <p:nvPr/>
        </p:nvSpPr>
        <p:spPr>
          <a:xfrm>
            <a:off x="926405" y="1576582"/>
            <a:ext cx="9665395" cy="1538883"/>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Indicating the appropriate products name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Product Name  </a:t>
            </a:r>
          </a:p>
        </p:txBody>
      </p:sp>
      <p:sp>
        <p:nvSpPr>
          <p:cNvPr id="14" name="TextBox 14"/>
          <p:cNvSpPr txBox="1"/>
          <p:nvPr/>
        </p:nvSpPr>
        <p:spPr>
          <a:xfrm>
            <a:off x="926405" y="3314700"/>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8: </a:t>
            </a:r>
          </a:p>
        </p:txBody>
      </p:sp>
      <p:sp>
        <p:nvSpPr>
          <p:cNvPr id="15" name="TextBox 15"/>
          <p:cNvSpPr txBox="1"/>
          <p:nvPr/>
        </p:nvSpPr>
        <p:spPr>
          <a:xfrm>
            <a:off x="1177836" y="3913736"/>
            <a:ext cx="13892130" cy="6944209"/>
          </a:xfrm>
          <a:prstGeom prst="rect">
            <a:avLst/>
          </a:prstGeom>
        </p:spPr>
        <p:txBody>
          <a:bodyPr lIns="0" tIns="0" rIns="0" bIns="0" rtlCol="0" anchor="t">
            <a:spAutoFit/>
          </a:bodyPr>
          <a:lstStyle/>
          <a:p>
            <a:pPr marL="457200" indent="-457200">
              <a:lnSpc>
                <a:spcPts val="4199"/>
              </a:lnSpc>
              <a:buAutoNum type="arabicParenBoth"/>
            </a:pPr>
            <a:r>
              <a:rPr lang="en-US" sz="2400" dirty="0"/>
              <a:t>The product name shall at least consist of the appropriate product name for the </a:t>
            </a:r>
            <a:r>
              <a:rPr lang="en-US" sz="2400" b="1" dirty="0"/>
              <a:t>class concerned (5)</a:t>
            </a:r>
            <a:r>
              <a:rPr lang="en-US" sz="2400" dirty="0"/>
              <a:t>: Provided that in the case where meat from:</a:t>
            </a:r>
          </a:p>
          <a:p>
            <a:pPr marL="914400" lvl="1" indent="-457200">
              <a:lnSpc>
                <a:spcPts val="4199"/>
              </a:lnSpc>
              <a:buFont typeface="Arial" panose="020B0604020202020204" pitchFamily="34" charset="0"/>
              <a:buChar char="•"/>
            </a:pPr>
            <a:r>
              <a:rPr lang="en-US" sz="2400" dirty="0">
                <a:solidFill>
                  <a:srgbClr val="000000"/>
                </a:solidFill>
              </a:rPr>
              <a:t>A single specie is used, the name of the specie shall form part of the product name.</a:t>
            </a:r>
          </a:p>
          <a:p>
            <a:pPr marL="914400" lvl="1" indent="-457200">
              <a:lnSpc>
                <a:spcPts val="4199"/>
              </a:lnSpc>
              <a:buFont typeface="Arial" panose="020B0604020202020204" pitchFamily="34" charset="0"/>
              <a:buChar char="•"/>
            </a:pPr>
            <a:r>
              <a:rPr lang="en-US" sz="2400" dirty="0">
                <a:solidFill>
                  <a:srgbClr val="000000"/>
                </a:solidFill>
              </a:rPr>
              <a:t>Two or more species are used, be named in descending order of mass.</a:t>
            </a:r>
          </a:p>
          <a:p>
            <a:pPr marL="914400" lvl="1" indent="-457200">
              <a:lnSpc>
                <a:spcPts val="4199"/>
              </a:lnSpc>
              <a:buFont typeface="Arial" panose="020B0604020202020204" pitchFamily="34" charset="0"/>
              <a:buChar char="•"/>
            </a:pPr>
            <a:r>
              <a:rPr lang="en-US" sz="2400" dirty="0">
                <a:solidFill>
                  <a:srgbClr val="000000"/>
                </a:solidFill>
              </a:rPr>
              <a:t>Collective name “game” or “venison” may be used where applicable. </a:t>
            </a:r>
          </a:p>
          <a:p>
            <a:pPr marL="914400" lvl="1" indent="-457200">
              <a:lnSpc>
                <a:spcPts val="4199"/>
              </a:lnSpc>
              <a:buFont typeface="Arial" panose="020B0604020202020204" pitchFamily="34" charset="0"/>
              <a:buChar char="•"/>
            </a:pPr>
            <a:r>
              <a:rPr lang="en-US" sz="2400" dirty="0">
                <a:solidFill>
                  <a:srgbClr val="000000"/>
                </a:solidFill>
              </a:rPr>
              <a:t>Edible offal my be listed (e.g., heart, liver etc.) or collective name “offal”.</a:t>
            </a:r>
          </a:p>
          <a:p>
            <a:pPr marL="914400" lvl="1" indent="-457200">
              <a:lnSpc>
                <a:spcPts val="4199"/>
              </a:lnSpc>
              <a:buFont typeface="Arial" panose="020B0604020202020204" pitchFamily="34" charset="0"/>
              <a:buChar char="•"/>
            </a:pPr>
            <a:r>
              <a:rPr lang="en-US" sz="2400" dirty="0">
                <a:solidFill>
                  <a:srgbClr val="000000"/>
                </a:solidFill>
              </a:rPr>
              <a:t>The word “raw” may be omitted.</a:t>
            </a:r>
          </a:p>
          <a:p>
            <a:pPr marL="914400" lvl="1" indent="-457200">
              <a:lnSpc>
                <a:spcPts val="4199"/>
              </a:lnSpc>
              <a:buFont typeface="Arial" panose="020B0604020202020204" pitchFamily="34" charset="0"/>
              <a:buChar char="•"/>
            </a:pPr>
            <a:r>
              <a:rPr lang="en-US" sz="2400" dirty="0">
                <a:solidFill>
                  <a:srgbClr val="000000"/>
                </a:solidFill>
              </a:rPr>
              <a:t>The word “minced” may be substituted by the word “mince”.</a:t>
            </a:r>
          </a:p>
          <a:p>
            <a:pPr marL="914400" lvl="1" indent="-457200">
              <a:lnSpc>
                <a:spcPts val="4199"/>
              </a:lnSpc>
              <a:buFont typeface="Arial" panose="020B0604020202020204" pitchFamily="34" charset="0"/>
              <a:buChar char="•"/>
            </a:pPr>
            <a:r>
              <a:rPr lang="en-US" sz="2400" dirty="0">
                <a:solidFill>
                  <a:srgbClr val="000000"/>
                </a:solidFill>
              </a:rPr>
              <a:t>No word or expression may be bigger than the product name unless:</a:t>
            </a:r>
          </a:p>
          <a:p>
            <a:pPr marL="1371600" lvl="2" indent="-457200">
              <a:lnSpc>
                <a:spcPts val="4199"/>
              </a:lnSpc>
              <a:buFont typeface="Courier New" panose="02070309020205020404" pitchFamily="49" charset="0"/>
              <a:buChar char="o"/>
            </a:pPr>
            <a:r>
              <a:rPr lang="en-US" sz="2400" dirty="0">
                <a:solidFill>
                  <a:srgbClr val="000000"/>
                </a:solidFill>
              </a:rPr>
              <a:t>It is a registered trademark or brand name</a:t>
            </a:r>
          </a:p>
          <a:p>
            <a:pPr marL="1371600" lvl="2" indent="-457200">
              <a:lnSpc>
                <a:spcPts val="4199"/>
              </a:lnSpc>
              <a:buFont typeface="Courier New" panose="02070309020205020404" pitchFamily="49" charset="0"/>
              <a:buChar char="o"/>
            </a:pPr>
            <a:r>
              <a:rPr lang="en-US" sz="2400" dirty="0">
                <a:solidFill>
                  <a:srgbClr val="000000"/>
                </a:solidFill>
              </a:rPr>
              <a:t>Promotion (limited period of 12 months) e.g., “new”, “try me”, “on sale”, etc. </a:t>
            </a:r>
          </a:p>
          <a:p>
            <a:pPr marL="1371600" lvl="2" indent="-457200">
              <a:lnSpc>
                <a:spcPts val="4199"/>
              </a:lnSpc>
              <a:buFont typeface="Courier New" panose="02070309020205020404" pitchFamily="49" charset="0"/>
              <a:buChar char="o"/>
            </a:pPr>
            <a:r>
              <a:rPr lang="en-US" sz="2400" dirty="0">
                <a:solidFill>
                  <a:srgbClr val="000000"/>
                </a:solidFill>
              </a:rPr>
              <a:t>The price of the product</a:t>
            </a:r>
          </a:p>
          <a:p>
            <a:pPr marL="914400" lvl="1" indent="-457200">
              <a:lnSpc>
                <a:spcPts val="4199"/>
              </a:lnSpc>
              <a:buFont typeface="Arial" panose="020B0604020202020204" pitchFamily="34" charset="0"/>
              <a:buChar char="•"/>
            </a:pPr>
            <a:endParaRPr lang="en-US" sz="2400" dirty="0">
              <a:solidFill>
                <a:srgbClr val="000000"/>
              </a:solidFill>
              <a:latin typeface="Roboto"/>
            </a:endParaRPr>
          </a:p>
        </p:txBody>
      </p:sp>
      <p:grpSp>
        <p:nvGrpSpPr>
          <p:cNvPr id="19" name="Group 14">
            <a:extLst>
              <a:ext uri="{FF2B5EF4-FFF2-40B4-BE49-F238E27FC236}">
                <a16:creationId xmlns:a16="http://schemas.microsoft.com/office/drawing/2014/main" xmlns="" id="{4172807B-0199-801A-840A-096D602B4562}"/>
              </a:ext>
            </a:extLst>
          </p:cNvPr>
          <p:cNvGrpSpPr>
            <a:grpSpLocks noChangeAspect="1"/>
          </p:cNvGrpSpPr>
          <p:nvPr/>
        </p:nvGrpSpPr>
        <p:grpSpPr>
          <a:xfrm>
            <a:off x="14520178" y="4906733"/>
            <a:ext cx="3767822" cy="3767807"/>
            <a:chOff x="0" y="0"/>
            <a:chExt cx="6350000" cy="6349975"/>
          </a:xfrm>
        </p:grpSpPr>
        <p:sp>
          <p:nvSpPr>
            <p:cNvPr id="20" name="Freeform 15">
              <a:extLst>
                <a:ext uri="{FF2B5EF4-FFF2-40B4-BE49-F238E27FC236}">
                  <a16:creationId xmlns:a16="http://schemas.microsoft.com/office/drawing/2014/main" xmlns="" id="{48F1378D-D40B-6542-2EBC-CC2BC8EBD1B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txBody>
            <a:bodyPr/>
            <a:lstStyle/>
            <a:p>
              <a:endParaRPr lang="en-US"/>
            </a:p>
          </p:txBody>
        </p:sp>
      </p:grpSp>
      <p:grpSp>
        <p:nvGrpSpPr>
          <p:cNvPr id="17" name="Group 12">
            <a:extLst>
              <a:ext uri="{FF2B5EF4-FFF2-40B4-BE49-F238E27FC236}">
                <a16:creationId xmlns:a16="http://schemas.microsoft.com/office/drawing/2014/main" xmlns="" id="{E043C7E2-9387-E1A4-3639-63600A491AE2}"/>
              </a:ext>
            </a:extLst>
          </p:cNvPr>
          <p:cNvGrpSpPr>
            <a:grpSpLocks noChangeAspect="1"/>
          </p:cNvGrpSpPr>
          <p:nvPr/>
        </p:nvGrpSpPr>
        <p:grpSpPr>
          <a:xfrm>
            <a:off x="15096929" y="7425762"/>
            <a:ext cx="3005820" cy="3005808"/>
            <a:chOff x="0" y="0"/>
            <a:chExt cx="6350000" cy="6349975"/>
          </a:xfrm>
        </p:grpSpPr>
        <p:sp>
          <p:nvSpPr>
            <p:cNvPr id="18" name="Freeform 13">
              <a:extLst>
                <a:ext uri="{FF2B5EF4-FFF2-40B4-BE49-F238E27FC236}">
                  <a16:creationId xmlns:a16="http://schemas.microsoft.com/office/drawing/2014/main" xmlns="" id="{706E1E8E-5F1F-2A7F-B51A-81AB477BACD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471" r="-25471"/>
              </a:stretch>
            </a:blipFill>
          </p:spPr>
          <p:txBody>
            <a:bodyPr/>
            <a:lstStyle/>
            <a:p>
              <a:endParaRPr lang="en-US"/>
            </a:p>
          </p:txBody>
        </p:sp>
      </p:grpSp>
    </p:spTree>
    <p:extLst>
      <p:ext uri="{BB962C8B-B14F-4D97-AF65-F5344CB8AC3E}">
        <p14:creationId xmlns:p14="http://schemas.microsoft.com/office/powerpoint/2010/main" val="122758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xmlns="" id="{BD8F29B8-0DDD-91FC-8412-050EE199AC08}"/>
              </a:ext>
            </a:extLst>
          </p:cNvPr>
          <p:cNvGrpSpPr>
            <a:grpSpLocks noChangeAspect="1"/>
          </p:cNvGrpSpPr>
          <p:nvPr/>
        </p:nvGrpSpPr>
        <p:grpSpPr>
          <a:xfrm>
            <a:off x="15684988" y="299067"/>
            <a:ext cx="3396646" cy="3396633"/>
            <a:chOff x="0" y="0"/>
            <a:chExt cx="6350000" cy="6349975"/>
          </a:xfrm>
        </p:grpSpPr>
        <p:sp>
          <p:nvSpPr>
            <p:cNvPr id="16" name="Freeform 9">
              <a:extLst>
                <a:ext uri="{FF2B5EF4-FFF2-40B4-BE49-F238E27FC236}">
                  <a16:creationId xmlns:a16="http://schemas.microsoft.com/office/drawing/2014/main" xmlns="" id="{4BAAAF3E-F378-FB49-E4A4-0B67A364EF0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917" r="-44081"/>
              </a:stretch>
            </a:blipFill>
          </p:spPr>
          <p:txBody>
            <a:bodyPr/>
            <a:lstStyle/>
            <a:p>
              <a:endParaRPr lang="en-GB" sz="1400" dirty="0"/>
            </a:p>
          </p:txBody>
        </p:sp>
      </p:grpSp>
      <p:grpSp>
        <p:nvGrpSpPr>
          <p:cNvPr id="2" name="Group 2"/>
          <p:cNvGrpSpPr/>
          <p:nvPr/>
        </p:nvGrpSpPr>
        <p:grpSpPr>
          <a:xfrm>
            <a:off x="1160251" y="1755219"/>
            <a:ext cx="301884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pSp>
        <p:nvGrpSpPr>
          <p:cNvPr id="8" name="Group 8"/>
          <p:cNvGrpSpPr>
            <a:grpSpLocks noChangeAspect="1"/>
          </p:cNvGrpSpPr>
          <p:nvPr/>
        </p:nvGrpSpPr>
        <p:grpSpPr>
          <a:xfrm>
            <a:off x="12954000" y="-680678"/>
            <a:ext cx="3396646" cy="339663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40" r="-25140"/>
              </a:stretch>
            </a:blipFill>
          </p:spPr>
          <p:txBody>
            <a:bodyPr/>
            <a:lstStyle/>
            <a:p>
              <a:endParaRPr lang="en-US"/>
            </a:p>
          </p:txBody>
        </p:sp>
      </p:grpSp>
      <p:sp>
        <p:nvSpPr>
          <p:cNvPr id="12" name="TextBox 12"/>
          <p:cNvSpPr txBox="1"/>
          <p:nvPr/>
        </p:nvSpPr>
        <p:spPr>
          <a:xfrm>
            <a:off x="1028700" y="1438403"/>
            <a:ext cx="9665395" cy="1538883"/>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Additions to the appropriate product name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Additions</a:t>
            </a:r>
          </a:p>
        </p:txBody>
      </p:sp>
      <p:sp>
        <p:nvSpPr>
          <p:cNvPr id="15" name="TextBox 15"/>
          <p:cNvSpPr txBox="1"/>
          <p:nvPr/>
        </p:nvSpPr>
        <p:spPr>
          <a:xfrm>
            <a:off x="1177836" y="3695700"/>
            <a:ext cx="16576764" cy="6405600"/>
          </a:xfrm>
          <a:prstGeom prst="rect">
            <a:avLst/>
          </a:prstGeom>
        </p:spPr>
        <p:txBody>
          <a:bodyPr wrap="square" lIns="0" tIns="0" rIns="0" bIns="0" rtlCol="0" anchor="t">
            <a:spAutoFit/>
          </a:bodyPr>
          <a:lstStyle/>
          <a:p>
            <a:pPr marL="914400" lvl="1" indent="-457200">
              <a:lnSpc>
                <a:spcPts val="4199"/>
              </a:lnSpc>
              <a:buFont typeface="+mj-lt"/>
              <a:buAutoNum type="arabicPeriod"/>
            </a:pPr>
            <a:r>
              <a:rPr lang="en-US" sz="2400" dirty="0"/>
              <a:t>If a </a:t>
            </a:r>
            <a:r>
              <a:rPr lang="en-US" sz="2400" u="sng" dirty="0" err="1"/>
              <a:t>flavouring</a:t>
            </a:r>
            <a:r>
              <a:rPr lang="en-US" sz="2400" dirty="0"/>
              <a:t> has been added to a product the product name </a:t>
            </a:r>
            <a:r>
              <a:rPr lang="en-US" sz="2400" b="1" dirty="0"/>
              <a:t>shall either be preceded by the expression </a:t>
            </a:r>
            <a:r>
              <a:rPr lang="en-US" sz="2400" dirty="0"/>
              <a:t>“X </a:t>
            </a:r>
            <a:r>
              <a:rPr lang="en-US" sz="2400" dirty="0" err="1"/>
              <a:t>Flavoured</a:t>
            </a:r>
            <a:r>
              <a:rPr lang="en-US" sz="2400" dirty="0"/>
              <a:t>” or followed by the expression “with X </a:t>
            </a:r>
            <a:r>
              <a:rPr lang="en-US" sz="2400" dirty="0" err="1"/>
              <a:t>Flavour</a:t>
            </a:r>
            <a:r>
              <a:rPr lang="en-US" sz="2400" dirty="0"/>
              <a:t>” or “with X </a:t>
            </a:r>
            <a:r>
              <a:rPr lang="en-US" sz="2400" dirty="0" err="1"/>
              <a:t>Flavouring</a:t>
            </a:r>
            <a:r>
              <a:rPr lang="en-US" sz="2400" dirty="0"/>
              <a:t>” e.g., Chakalaka </a:t>
            </a:r>
            <a:r>
              <a:rPr lang="en-US" sz="2400" dirty="0" err="1"/>
              <a:t>Flavouring</a:t>
            </a:r>
            <a:r>
              <a:rPr lang="en-US" sz="2400" dirty="0"/>
              <a:t> / with Chakalaka </a:t>
            </a:r>
            <a:r>
              <a:rPr lang="en-US" sz="2400" dirty="0" err="1"/>
              <a:t>Flavour</a:t>
            </a:r>
            <a:r>
              <a:rPr lang="en-US" sz="2400" dirty="0"/>
              <a:t>  etc.</a:t>
            </a:r>
          </a:p>
          <a:p>
            <a:pPr marL="914400" lvl="1" indent="-457200">
              <a:lnSpc>
                <a:spcPts val="4199"/>
              </a:lnSpc>
              <a:buFont typeface="+mj-lt"/>
              <a:buAutoNum type="arabicPeriod"/>
            </a:pPr>
            <a:r>
              <a:rPr lang="en-US" sz="2400" dirty="0"/>
              <a:t>If a </a:t>
            </a:r>
            <a:r>
              <a:rPr lang="en-US" sz="2400" u="sng" dirty="0"/>
              <a:t>foodstuff</a:t>
            </a:r>
            <a:r>
              <a:rPr lang="en-US" sz="2400" dirty="0"/>
              <a:t> has been added to a product the name </a:t>
            </a:r>
            <a:r>
              <a:rPr lang="en-US" sz="2400" b="1" dirty="0"/>
              <a:t>shall be followed or preceded by the expression </a:t>
            </a:r>
            <a:r>
              <a:rPr lang="en-US" sz="2400" dirty="0"/>
              <a:t>“with X” or wording having a similar meaning, where “X” indicates the generic name(s) of the foodstuff(s) added e.g., Mutton sausage with </a:t>
            </a:r>
            <a:r>
              <a:rPr lang="en-US" sz="2400" dirty="0" err="1"/>
              <a:t>chilli</a:t>
            </a:r>
            <a:r>
              <a:rPr lang="en-US" sz="2400" dirty="0"/>
              <a:t> / Chilli Mutton sausage etc.</a:t>
            </a:r>
          </a:p>
          <a:p>
            <a:pPr marL="914400" lvl="1" indent="-457200">
              <a:lnSpc>
                <a:spcPts val="4199"/>
              </a:lnSpc>
              <a:buFont typeface="+mj-lt"/>
              <a:buAutoNum type="arabicPeriod"/>
            </a:pPr>
            <a:r>
              <a:rPr lang="en-US" sz="2400" dirty="0"/>
              <a:t>Words communicating the </a:t>
            </a:r>
            <a:r>
              <a:rPr lang="en-US" sz="2400" b="1" dirty="0"/>
              <a:t>intended use or purpose </a:t>
            </a:r>
            <a:r>
              <a:rPr lang="en-US" sz="2400" dirty="0"/>
              <a:t>of the raw processed meat product concerned </a:t>
            </a:r>
            <a:r>
              <a:rPr lang="en-US" sz="2400" u="sng" dirty="0"/>
              <a:t>may optionally </a:t>
            </a:r>
            <a:r>
              <a:rPr lang="en-US" sz="2400" dirty="0"/>
              <a:t>be indicated, and may either form part of the product name, or may be indicated on its own on the container (or both), e.g. </a:t>
            </a:r>
            <a:r>
              <a:rPr lang="en-US" sz="2400" dirty="0">
                <a:highlight>
                  <a:srgbClr val="FFFF00"/>
                </a:highlight>
              </a:rPr>
              <a:t>breakfast </a:t>
            </a:r>
            <a:r>
              <a:rPr lang="en-US" sz="2400" dirty="0">
                <a:highlight>
                  <a:srgbClr val="00FFFF"/>
                </a:highlight>
              </a:rPr>
              <a:t>sausage</a:t>
            </a:r>
            <a:r>
              <a:rPr lang="en-US" sz="2400" dirty="0"/>
              <a:t>, etc.</a:t>
            </a:r>
          </a:p>
          <a:p>
            <a:pPr marL="914400" lvl="1" indent="-457200">
              <a:lnSpc>
                <a:spcPts val="4199"/>
              </a:lnSpc>
              <a:buFont typeface="+mj-lt"/>
              <a:buAutoNum type="arabicPeriod"/>
            </a:pPr>
            <a:r>
              <a:rPr lang="en-US" sz="2400" dirty="0"/>
              <a:t>The fat content claims prescribed in the case of </a:t>
            </a:r>
            <a:r>
              <a:rPr lang="en-US" sz="2400" u="sng" dirty="0"/>
              <a:t>the classes raw minced meat and raw mixed-species minced meat</a:t>
            </a:r>
            <a:r>
              <a:rPr lang="en-US" sz="2400" dirty="0"/>
              <a:t>, </a:t>
            </a:r>
            <a:r>
              <a:rPr lang="en-US" sz="2400" b="1" dirty="0"/>
              <a:t>shall form part of the appropriate product name </a:t>
            </a:r>
            <a:r>
              <a:rPr lang="en-US" sz="2400" dirty="0"/>
              <a:t>and/or be indicated on its own on the main panel: Provided that the fat content claim “regular” </a:t>
            </a:r>
            <a:r>
              <a:rPr lang="en-US" sz="2400" b="1" dirty="0"/>
              <a:t>may be omitted</a:t>
            </a:r>
            <a:r>
              <a:rPr lang="en-US" sz="2400" dirty="0"/>
              <a:t>.</a:t>
            </a:r>
          </a:p>
          <a:p>
            <a:pPr marL="914400" lvl="1" indent="-457200">
              <a:lnSpc>
                <a:spcPts val="4199"/>
              </a:lnSpc>
              <a:buFont typeface="+mj-lt"/>
              <a:buAutoNum type="arabicPeriod"/>
            </a:pPr>
            <a:endParaRPr lang="en-US" sz="2400" dirty="0">
              <a:solidFill>
                <a:srgbClr val="000000"/>
              </a:solidFill>
              <a:latin typeface="Roboto"/>
            </a:endParaRPr>
          </a:p>
        </p:txBody>
      </p:sp>
    </p:spTree>
    <p:extLst>
      <p:ext uri="{BB962C8B-B14F-4D97-AF65-F5344CB8AC3E}">
        <p14:creationId xmlns:p14="http://schemas.microsoft.com/office/powerpoint/2010/main" val="145919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3CFC1F-CCC8-0F72-CE10-574517862D1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CA0642DD-693C-636F-95B6-C803D527E1DB}"/>
              </a:ext>
            </a:extLst>
          </p:cNvPr>
          <p:cNvGrpSpPr/>
          <p:nvPr/>
        </p:nvGrpSpPr>
        <p:grpSpPr>
          <a:xfrm>
            <a:off x="672714" y="361950"/>
            <a:ext cx="3051713" cy="666750"/>
            <a:chOff x="0" y="0"/>
            <a:chExt cx="1113273" cy="243232"/>
          </a:xfrm>
        </p:grpSpPr>
        <p:sp>
          <p:nvSpPr>
            <p:cNvPr id="3" name="Freeform 3">
              <a:extLst>
                <a:ext uri="{FF2B5EF4-FFF2-40B4-BE49-F238E27FC236}">
                  <a16:creationId xmlns:a16="http://schemas.microsoft.com/office/drawing/2014/main" xmlns="" id="{7C34148C-265A-3A7B-40AD-9B0FBC00301C}"/>
                </a:ext>
              </a:extLst>
            </p:cNvPr>
            <p:cNvSpPr/>
            <p:nvPr/>
          </p:nvSpPr>
          <p:spPr>
            <a:xfrm>
              <a:off x="0" y="0"/>
              <a:ext cx="1113273" cy="243232"/>
            </a:xfrm>
            <a:custGeom>
              <a:avLst/>
              <a:gdLst/>
              <a:ahLst/>
              <a:cxnLst/>
              <a:rect l="l" t="t" r="r" b="b"/>
              <a:pathLst>
                <a:path w="1113273" h="243232">
                  <a:moveTo>
                    <a:pt x="0" y="0"/>
                  </a:moveTo>
                  <a:lnTo>
                    <a:pt x="1113273" y="0"/>
                  </a:lnTo>
                  <a:lnTo>
                    <a:pt x="1113273" y="243232"/>
                  </a:lnTo>
                  <a:lnTo>
                    <a:pt x="0" y="243232"/>
                  </a:lnTo>
                  <a:close/>
                </a:path>
              </a:pathLst>
            </a:custGeom>
            <a:solidFill>
              <a:srgbClr val="088298"/>
            </a:solidFill>
          </p:spPr>
          <p:txBody>
            <a:bodyPr/>
            <a:lstStyle/>
            <a:p>
              <a:endParaRPr lang="en-US"/>
            </a:p>
          </p:txBody>
        </p:sp>
      </p:grpSp>
      <p:grpSp>
        <p:nvGrpSpPr>
          <p:cNvPr id="4" name="Group 4">
            <a:extLst>
              <a:ext uri="{FF2B5EF4-FFF2-40B4-BE49-F238E27FC236}">
                <a16:creationId xmlns:a16="http://schemas.microsoft.com/office/drawing/2014/main" xmlns="" id="{15C21CD3-FA37-CC5C-2DA9-E03C4F76B499}"/>
              </a:ext>
            </a:extLst>
          </p:cNvPr>
          <p:cNvGrpSpPr/>
          <p:nvPr/>
        </p:nvGrpSpPr>
        <p:grpSpPr>
          <a:xfrm>
            <a:off x="4589475" y="1829144"/>
            <a:ext cx="4030792" cy="346442"/>
            <a:chOff x="0" y="0"/>
            <a:chExt cx="1773147" cy="152400"/>
          </a:xfrm>
        </p:grpSpPr>
        <p:sp>
          <p:nvSpPr>
            <p:cNvPr id="5" name="Freeform 5">
              <a:extLst>
                <a:ext uri="{FF2B5EF4-FFF2-40B4-BE49-F238E27FC236}">
                  <a16:creationId xmlns:a16="http://schemas.microsoft.com/office/drawing/2014/main" xmlns="" id="{AEBA8503-CB05-2E96-4008-F1092948917C}"/>
                </a:ext>
              </a:extLst>
            </p:cNvPr>
            <p:cNvSpPr/>
            <p:nvPr/>
          </p:nvSpPr>
          <p:spPr>
            <a:xfrm>
              <a:off x="0" y="0"/>
              <a:ext cx="1773147" cy="152400"/>
            </a:xfrm>
            <a:custGeom>
              <a:avLst/>
              <a:gdLst/>
              <a:ahLst/>
              <a:cxnLst/>
              <a:rect l="l" t="t" r="r" b="b"/>
              <a:pathLst>
                <a:path w="1773147" h="152400">
                  <a:moveTo>
                    <a:pt x="0" y="0"/>
                  </a:moveTo>
                  <a:lnTo>
                    <a:pt x="1773147" y="0"/>
                  </a:lnTo>
                  <a:lnTo>
                    <a:pt x="1773147" y="152400"/>
                  </a:lnTo>
                  <a:lnTo>
                    <a:pt x="0" y="152400"/>
                  </a:lnTo>
                  <a:close/>
                </a:path>
              </a:pathLst>
            </a:custGeom>
            <a:solidFill>
              <a:srgbClr val="088298">
                <a:alpha val="49804"/>
              </a:srgbClr>
            </a:solidFill>
          </p:spPr>
          <p:txBody>
            <a:bodyPr/>
            <a:lstStyle/>
            <a:p>
              <a:endParaRPr lang="en-US"/>
            </a:p>
          </p:txBody>
        </p:sp>
      </p:grpSp>
      <p:sp>
        <p:nvSpPr>
          <p:cNvPr id="6" name="TextBox 6">
            <a:extLst>
              <a:ext uri="{FF2B5EF4-FFF2-40B4-BE49-F238E27FC236}">
                <a16:creationId xmlns:a16="http://schemas.microsoft.com/office/drawing/2014/main" xmlns="" id="{5FAA5E45-D8FC-E235-2DCB-089A97EF900F}"/>
              </a:ext>
            </a:extLst>
          </p:cNvPr>
          <p:cNvSpPr txBox="1"/>
          <p:nvPr/>
        </p:nvSpPr>
        <p:spPr>
          <a:xfrm>
            <a:off x="674911" y="1420604"/>
            <a:ext cx="8741372" cy="1614739"/>
          </a:xfrm>
          <a:prstGeom prst="rect">
            <a:avLst/>
          </a:prstGeom>
        </p:spPr>
        <p:txBody>
          <a:bodyPr lIns="0" tIns="0" rIns="0" bIns="0" rtlCol="0" anchor="t">
            <a:spAutoFit/>
          </a:bodyPr>
          <a:lstStyle/>
          <a:p>
            <a:pPr>
              <a:lnSpc>
                <a:spcPts val="6200"/>
              </a:lnSpc>
            </a:pPr>
            <a:r>
              <a:rPr lang="en-US" sz="6200" spc="62" dirty="0">
                <a:solidFill>
                  <a:srgbClr val="000000"/>
                </a:solidFill>
                <a:latin typeface="Roboto Bold"/>
              </a:rPr>
              <a:t>SHALL BE CLASSIFIED AS FOLLOWS:</a:t>
            </a:r>
          </a:p>
        </p:txBody>
      </p:sp>
      <p:sp>
        <p:nvSpPr>
          <p:cNvPr id="13" name="TextBox 13">
            <a:extLst>
              <a:ext uri="{FF2B5EF4-FFF2-40B4-BE49-F238E27FC236}">
                <a16:creationId xmlns:a16="http://schemas.microsoft.com/office/drawing/2014/main" xmlns="" id="{F350EAB3-D40C-A0FB-8983-74174AEC3104}"/>
              </a:ext>
            </a:extLst>
          </p:cNvPr>
          <p:cNvSpPr txBox="1"/>
          <p:nvPr/>
        </p:nvSpPr>
        <p:spPr>
          <a:xfrm>
            <a:off x="674911" y="434340"/>
            <a:ext cx="3049516" cy="464820"/>
          </a:xfrm>
          <a:prstGeom prst="rect">
            <a:avLst/>
          </a:prstGeom>
        </p:spPr>
        <p:txBody>
          <a:bodyPr lIns="0" tIns="0" rIns="0" bIns="0" rtlCol="0" anchor="t">
            <a:spAutoFit/>
          </a:bodyPr>
          <a:lstStyle/>
          <a:p>
            <a:pPr algn="ctr">
              <a:lnSpc>
                <a:spcPts val="3779"/>
              </a:lnSpc>
            </a:pPr>
            <a:r>
              <a:rPr lang="en-US" sz="2700" spc="186" dirty="0">
                <a:solidFill>
                  <a:srgbClr val="FFFFFF"/>
                </a:solidFill>
                <a:latin typeface="Roboto Bold"/>
              </a:rPr>
              <a:t>1. PMP CLASSES</a:t>
            </a:r>
          </a:p>
        </p:txBody>
      </p:sp>
      <p:sp>
        <p:nvSpPr>
          <p:cNvPr id="14" name="TextBox 14">
            <a:extLst>
              <a:ext uri="{FF2B5EF4-FFF2-40B4-BE49-F238E27FC236}">
                <a16:creationId xmlns:a16="http://schemas.microsoft.com/office/drawing/2014/main" xmlns="" id="{8F7F5FAC-FDD0-E376-A8D7-667F1ED73D26}"/>
              </a:ext>
            </a:extLst>
          </p:cNvPr>
          <p:cNvSpPr txBox="1"/>
          <p:nvPr/>
        </p:nvSpPr>
        <p:spPr>
          <a:xfrm>
            <a:off x="335509" y="3397293"/>
            <a:ext cx="9186855" cy="3375924"/>
          </a:xfrm>
          <a:prstGeom prst="rect">
            <a:avLst/>
          </a:prstGeom>
        </p:spPr>
        <p:txBody>
          <a:bodyPr lIns="0" tIns="0" rIns="0" bIns="0" rtlCol="0" anchor="t">
            <a:spAutoFit/>
          </a:bodyPr>
          <a:lstStyle/>
          <a:p>
            <a:pPr marL="514350" indent="-514350" algn="just">
              <a:lnSpc>
                <a:spcPts val="3779"/>
              </a:lnSpc>
              <a:buAutoNum type="alphaLcParenBoth"/>
            </a:pPr>
            <a:r>
              <a:rPr lang="en-US" sz="2700" dirty="0">
                <a:solidFill>
                  <a:srgbClr val="000000"/>
                </a:solidFill>
                <a:latin typeface="Roboto"/>
              </a:rPr>
              <a:t>Whole muscle processed meat products</a:t>
            </a:r>
          </a:p>
          <a:p>
            <a:pPr marL="514350" indent="-514350" algn="just">
              <a:lnSpc>
                <a:spcPts val="3779"/>
              </a:lnSpc>
              <a:buAutoNum type="alphaLcParenBoth"/>
            </a:pPr>
            <a:r>
              <a:rPr lang="en-US" sz="2700" dirty="0">
                <a:solidFill>
                  <a:srgbClr val="000000"/>
                </a:solidFill>
                <a:latin typeface="Roboto"/>
              </a:rPr>
              <a:t>Comminuted processed meat products</a:t>
            </a:r>
          </a:p>
          <a:p>
            <a:pPr marL="514350" indent="-514350" algn="just">
              <a:lnSpc>
                <a:spcPts val="3779"/>
              </a:lnSpc>
              <a:buAutoNum type="alphaLcParenBoth"/>
            </a:pPr>
            <a:r>
              <a:rPr lang="en-US" sz="2700" dirty="0">
                <a:solidFill>
                  <a:srgbClr val="000000"/>
                </a:solidFill>
                <a:latin typeface="Roboto"/>
              </a:rPr>
              <a:t>Reformed processed meat products</a:t>
            </a:r>
          </a:p>
          <a:p>
            <a:pPr marL="514350" indent="-514350" algn="just">
              <a:lnSpc>
                <a:spcPts val="3779"/>
              </a:lnSpc>
              <a:buAutoNum type="alphaLcParenBoth"/>
            </a:pPr>
            <a:r>
              <a:rPr lang="en-US" sz="2700" dirty="0">
                <a:solidFill>
                  <a:srgbClr val="000000"/>
                </a:solidFill>
                <a:latin typeface="Roboto"/>
              </a:rPr>
              <a:t>Coated processed meat products</a:t>
            </a:r>
          </a:p>
          <a:p>
            <a:pPr marL="514350" indent="-514350" algn="just">
              <a:lnSpc>
                <a:spcPts val="3779"/>
              </a:lnSpc>
              <a:buAutoNum type="alphaLcParenBoth"/>
            </a:pPr>
            <a:r>
              <a:rPr lang="en-US" sz="2700" dirty="0">
                <a:solidFill>
                  <a:srgbClr val="000000"/>
                </a:solidFill>
                <a:latin typeface="Roboto"/>
              </a:rPr>
              <a:t>Unspecified processed meat products</a:t>
            </a:r>
          </a:p>
          <a:p>
            <a:pPr marL="514350" indent="-514350" algn="just">
              <a:lnSpc>
                <a:spcPts val="3779"/>
              </a:lnSpc>
              <a:buAutoNum type="alphaLcParenBoth"/>
            </a:pPr>
            <a:r>
              <a:rPr lang="en-US" sz="2700" dirty="0">
                <a:solidFill>
                  <a:srgbClr val="000000"/>
                </a:solidFill>
                <a:latin typeface="Roboto"/>
              </a:rPr>
              <a:t>Geographical Indication (GI) processed meat products</a:t>
            </a:r>
          </a:p>
          <a:p>
            <a:pPr marL="514350" indent="-514350">
              <a:lnSpc>
                <a:spcPts val="3779"/>
              </a:lnSpc>
              <a:buAutoNum type="alphaLcParenBoth"/>
            </a:pPr>
            <a:endParaRPr lang="en-US" sz="2700" dirty="0">
              <a:solidFill>
                <a:srgbClr val="000000"/>
              </a:solidFill>
              <a:latin typeface="Roboto"/>
            </a:endParaRPr>
          </a:p>
        </p:txBody>
      </p:sp>
      <p:pic>
        <p:nvPicPr>
          <p:cNvPr id="7" name="Picture 12">
            <a:extLst>
              <a:ext uri="{FF2B5EF4-FFF2-40B4-BE49-F238E27FC236}">
                <a16:creationId xmlns:a16="http://schemas.microsoft.com/office/drawing/2014/main" xmlns="" id="{20456535-6DBE-C474-A967-3201BA2EF971}"/>
              </a:ext>
            </a:extLst>
          </p:cNvPr>
          <p:cNvPicPr>
            <a:picLocks noChangeAspect="1"/>
          </p:cNvPicPr>
          <p:nvPr/>
        </p:nvPicPr>
        <p:blipFill>
          <a:blip r:embed="rId3"/>
          <a:srcRect/>
          <a:stretch>
            <a:fillRect/>
          </a:stretch>
        </p:blipFill>
        <p:spPr>
          <a:xfrm>
            <a:off x="15694267" y="9405961"/>
            <a:ext cx="2590865" cy="790476"/>
          </a:xfrm>
          <a:prstGeom prst="rect">
            <a:avLst/>
          </a:prstGeom>
        </p:spPr>
      </p:pic>
      <p:pic>
        <p:nvPicPr>
          <p:cNvPr id="4098" name="Picture 2" descr="Meat-Works Images – Browse 37 Stock Photos, Vectors, and Video | Adobe ...">
            <a:extLst>
              <a:ext uri="{FF2B5EF4-FFF2-40B4-BE49-F238E27FC236}">
                <a16:creationId xmlns:a16="http://schemas.microsoft.com/office/drawing/2014/main" xmlns="" id="{D6A67D27-D9E5-2AF5-ADDB-F615FCCD7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0846" y="114644"/>
            <a:ext cx="4957153" cy="274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566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0251" y="1755219"/>
            <a:ext cx="3018842"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p:cNvSpPr txBox="1"/>
          <p:nvPr/>
        </p:nvSpPr>
        <p:spPr>
          <a:xfrm>
            <a:off x="1028700" y="1438403"/>
            <a:ext cx="9665395" cy="1538883"/>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Additions to the appropriate product name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Additions</a:t>
            </a:r>
          </a:p>
        </p:txBody>
      </p:sp>
      <p:sp>
        <p:nvSpPr>
          <p:cNvPr id="14" name="TextBox 14"/>
          <p:cNvSpPr txBox="1"/>
          <p:nvPr/>
        </p:nvSpPr>
        <p:spPr>
          <a:xfrm>
            <a:off x="1028700" y="3133891"/>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9: </a:t>
            </a:r>
          </a:p>
        </p:txBody>
      </p:sp>
      <p:sp>
        <p:nvSpPr>
          <p:cNvPr id="15" name="TextBox 15"/>
          <p:cNvSpPr txBox="1"/>
          <p:nvPr/>
        </p:nvSpPr>
        <p:spPr>
          <a:xfrm>
            <a:off x="1160251" y="3631837"/>
            <a:ext cx="16576764" cy="4789773"/>
          </a:xfrm>
          <a:prstGeom prst="rect">
            <a:avLst/>
          </a:prstGeom>
        </p:spPr>
        <p:txBody>
          <a:bodyPr wrap="square" lIns="0" tIns="0" rIns="0" bIns="0" rtlCol="0" anchor="t">
            <a:spAutoFit/>
          </a:bodyPr>
          <a:lstStyle/>
          <a:p>
            <a:pPr marL="914400" lvl="1" indent="-457200">
              <a:lnSpc>
                <a:spcPts val="4199"/>
              </a:lnSpc>
              <a:buFont typeface="+mj-lt"/>
              <a:buAutoNum type="arabicPeriod" startAt="5"/>
            </a:pPr>
            <a:r>
              <a:rPr lang="en-US" sz="2400" dirty="0"/>
              <a:t>The fat content claims prescribed in the case of the categories of </a:t>
            </a:r>
            <a:r>
              <a:rPr lang="en-US" sz="2400" u="sng" dirty="0"/>
              <a:t>raw burger, raw patty and raw hamburger patty </a:t>
            </a:r>
            <a:r>
              <a:rPr lang="en-US" sz="2400" b="1" dirty="0"/>
              <a:t>may form part of the appropriate product name </a:t>
            </a:r>
            <a:r>
              <a:rPr lang="en-US" sz="2400" dirty="0"/>
              <a:t>and/or be indicated on its own on the main panel: Provided that the fat content claim “regular” </a:t>
            </a:r>
            <a:r>
              <a:rPr lang="en-US" sz="2400" b="1" dirty="0"/>
              <a:t>may be omitted</a:t>
            </a:r>
            <a:r>
              <a:rPr lang="en-US" sz="2400" dirty="0"/>
              <a:t>.</a:t>
            </a:r>
          </a:p>
          <a:p>
            <a:pPr marL="914400" lvl="1" indent="-457200">
              <a:lnSpc>
                <a:spcPts val="4199"/>
              </a:lnSpc>
              <a:buFont typeface="+mj-lt"/>
              <a:buAutoNum type="arabicPeriod" startAt="5"/>
            </a:pPr>
            <a:r>
              <a:rPr lang="en-US" sz="2400" dirty="0"/>
              <a:t>If a </a:t>
            </a:r>
            <a:r>
              <a:rPr lang="en-US" sz="2400" b="1" dirty="0"/>
              <a:t>specific cut of meat of carcass </a:t>
            </a:r>
            <a:r>
              <a:rPr lang="en-US" sz="2400" dirty="0"/>
              <a:t>(e.g. steak or topside or breast) is solely used to manufacture </a:t>
            </a:r>
            <a:r>
              <a:rPr lang="en-US" sz="2400" u="sng" dirty="0"/>
              <a:t>raw minced meat and raw mixed-species minced meat </a:t>
            </a:r>
            <a:r>
              <a:rPr lang="en-US" sz="2400" dirty="0"/>
              <a:t>the appropriate product name </a:t>
            </a:r>
            <a:r>
              <a:rPr lang="en-US" sz="2400" b="1" dirty="0"/>
              <a:t>may be followed or preceded by the name of the specific cut of meat</a:t>
            </a:r>
            <a:r>
              <a:rPr lang="en-US" sz="2400" dirty="0"/>
              <a:t> e.g. Steak minced meat or Topside minced meat, etc. – and shall still meet the compositional requirements. </a:t>
            </a:r>
          </a:p>
          <a:p>
            <a:pPr marL="914400" lvl="1" indent="-457200">
              <a:lnSpc>
                <a:spcPts val="4199"/>
              </a:lnSpc>
              <a:buFont typeface="+mj-lt"/>
              <a:buAutoNum type="arabicPeriod" startAt="5"/>
            </a:pPr>
            <a:r>
              <a:rPr lang="en-US" sz="2400" dirty="0"/>
              <a:t>In the case of the </a:t>
            </a:r>
            <a:r>
              <a:rPr lang="en-US" sz="2400" u="sng" dirty="0"/>
              <a:t>categories of the classes for burger, patty and hamburgers</a:t>
            </a:r>
            <a:r>
              <a:rPr lang="en-US" sz="2400" dirty="0"/>
              <a:t>, the words “sizzler” or “griller” may be used in combination with the word “burger” or “patty” or “hamburger patty”. – and shall still meet the compositional requirements. </a:t>
            </a:r>
          </a:p>
          <a:p>
            <a:pPr lvl="1">
              <a:lnSpc>
                <a:spcPts val="4199"/>
              </a:lnSpc>
            </a:pPr>
            <a:endParaRPr lang="en-US" sz="2400" dirty="0">
              <a:solidFill>
                <a:srgbClr val="000000"/>
              </a:solidFill>
              <a:latin typeface="Roboto"/>
            </a:endParaRPr>
          </a:p>
        </p:txBody>
      </p:sp>
      <p:grpSp>
        <p:nvGrpSpPr>
          <p:cNvPr id="6" name="Group 2">
            <a:extLst>
              <a:ext uri="{FF2B5EF4-FFF2-40B4-BE49-F238E27FC236}">
                <a16:creationId xmlns:a16="http://schemas.microsoft.com/office/drawing/2014/main" xmlns="" id="{52CDDA85-9BE3-36A4-E391-11BE924D5FAF}"/>
              </a:ext>
            </a:extLst>
          </p:cNvPr>
          <p:cNvGrpSpPr>
            <a:grpSpLocks noChangeAspect="1"/>
          </p:cNvGrpSpPr>
          <p:nvPr/>
        </p:nvGrpSpPr>
        <p:grpSpPr>
          <a:xfrm>
            <a:off x="15544800" y="598757"/>
            <a:ext cx="3005819" cy="3005807"/>
            <a:chOff x="0" y="0"/>
            <a:chExt cx="6350000" cy="6349975"/>
          </a:xfrm>
        </p:grpSpPr>
        <p:sp>
          <p:nvSpPr>
            <p:cNvPr id="10" name="Freeform 3">
              <a:extLst>
                <a:ext uri="{FF2B5EF4-FFF2-40B4-BE49-F238E27FC236}">
                  <a16:creationId xmlns:a16="http://schemas.microsoft.com/office/drawing/2014/main" xmlns="" id="{6E5C6BC9-C2AB-222E-547D-421494BD8E3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012" r="-46986"/>
              </a:stretch>
            </a:blipFill>
          </p:spPr>
          <p:txBody>
            <a:bodyPr/>
            <a:lstStyle/>
            <a:p>
              <a:endParaRPr lang="en-US"/>
            </a:p>
          </p:txBody>
        </p:sp>
      </p:grpSp>
      <p:grpSp>
        <p:nvGrpSpPr>
          <p:cNvPr id="11" name="Group 4">
            <a:extLst>
              <a:ext uri="{FF2B5EF4-FFF2-40B4-BE49-F238E27FC236}">
                <a16:creationId xmlns:a16="http://schemas.microsoft.com/office/drawing/2014/main" xmlns="" id="{610AD5EF-00F3-BFFB-5D3B-E06A1B14DFCE}"/>
              </a:ext>
            </a:extLst>
          </p:cNvPr>
          <p:cNvGrpSpPr>
            <a:grpSpLocks noChangeAspect="1"/>
          </p:cNvGrpSpPr>
          <p:nvPr/>
        </p:nvGrpSpPr>
        <p:grpSpPr>
          <a:xfrm>
            <a:off x="13106400" y="-334371"/>
            <a:ext cx="3468276" cy="3468262"/>
            <a:chOff x="0" y="0"/>
            <a:chExt cx="6350000" cy="6349975"/>
          </a:xfrm>
        </p:grpSpPr>
        <p:sp>
          <p:nvSpPr>
            <p:cNvPr id="17" name="Freeform 5">
              <a:extLst>
                <a:ext uri="{FF2B5EF4-FFF2-40B4-BE49-F238E27FC236}">
                  <a16:creationId xmlns:a16="http://schemas.microsoft.com/office/drawing/2014/main" xmlns="" id="{DB5973AA-5C77-607A-11CF-5944FA46D69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2283" r="-17669"/>
              </a:stretch>
            </a:blipFill>
          </p:spPr>
          <p:txBody>
            <a:bodyPr/>
            <a:lstStyle/>
            <a:p>
              <a:endParaRPr lang="en-US"/>
            </a:p>
          </p:txBody>
        </p:sp>
      </p:gr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xmlns="" id="{1DE759DC-FC27-71EB-3024-5EA91411BC4B}"/>
                  </a:ext>
                </a:extLst>
              </p14:cNvPr>
              <p14:cNvContentPartPr/>
              <p14:nvPr/>
            </p14:nvContentPartPr>
            <p14:xfrm>
              <a:off x="-2141420" y="3300419"/>
              <a:ext cx="360" cy="360"/>
            </p14:xfrm>
          </p:contentPart>
        </mc:Choice>
        <mc:Fallback xmlns="">
          <p:pic>
            <p:nvPicPr>
              <p:cNvPr id="16" name="Ink 15">
                <a:extLst>
                  <a:ext uri="{FF2B5EF4-FFF2-40B4-BE49-F238E27FC236}">
                    <a16:creationId xmlns:a16="http://schemas.microsoft.com/office/drawing/2014/main" id="{1DE759DC-FC27-71EB-3024-5EA91411BC4B}"/>
                  </a:ext>
                </a:extLst>
              </p:cNvPr>
              <p:cNvPicPr/>
              <p:nvPr/>
            </p:nvPicPr>
            <p:blipFill>
              <a:blip r:embed="rId5"/>
              <a:stretch>
                <a:fillRect/>
              </a:stretch>
            </p:blipFill>
            <p:spPr>
              <a:xfrm>
                <a:off x="-2195420" y="3192419"/>
                <a:ext cx="108000" cy="216000"/>
              </a:xfrm>
              <a:prstGeom prst="rect">
                <a:avLst/>
              </a:prstGeom>
            </p:spPr>
          </p:pic>
        </mc:Fallback>
      </mc:AlternateContent>
    </p:spTree>
    <p:extLst>
      <p:ext uri="{BB962C8B-B14F-4D97-AF65-F5344CB8AC3E}">
        <p14:creationId xmlns:p14="http://schemas.microsoft.com/office/powerpoint/2010/main" val="333257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xmlns="" id="{BD8F29B8-0DDD-91FC-8412-050EE199AC08}"/>
              </a:ext>
            </a:extLst>
          </p:cNvPr>
          <p:cNvGrpSpPr>
            <a:grpSpLocks noChangeAspect="1"/>
          </p:cNvGrpSpPr>
          <p:nvPr/>
        </p:nvGrpSpPr>
        <p:grpSpPr>
          <a:xfrm>
            <a:off x="15626538" y="-575764"/>
            <a:ext cx="3396646" cy="3396633"/>
            <a:chOff x="0" y="0"/>
            <a:chExt cx="6350000" cy="6349975"/>
          </a:xfrm>
        </p:grpSpPr>
        <p:sp>
          <p:nvSpPr>
            <p:cNvPr id="16" name="Freeform 9">
              <a:extLst>
                <a:ext uri="{FF2B5EF4-FFF2-40B4-BE49-F238E27FC236}">
                  <a16:creationId xmlns:a16="http://schemas.microsoft.com/office/drawing/2014/main" xmlns="" id="{4BAAAF3E-F378-FB49-E4A4-0B67A364EF0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917" r="-44081"/>
              </a:stretch>
            </a:blipFill>
          </p:spPr>
          <p:txBody>
            <a:bodyPr/>
            <a:lstStyle/>
            <a:p>
              <a:endParaRPr lang="en-GB" sz="1400" dirty="0"/>
            </a:p>
          </p:txBody>
        </p:sp>
      </p:grpSp>
      <p:grpSp>
        <p:nvGrpSpPr>
          <p:cNvPr id="2" name="Group 2"/>
          <p:cNvGrpSpPr/>
          <p:nvPr/>
        </p:nvGrpSpPr>
        <p:grpSpPr>
          <a:xfrm>
            <a:off x="1752136" y="1777660"/>
            <a:ext cx="5486863"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pSp>
        <p:nvGrpSpPr>
          <p:cNvPr id="8" name="Group 8"/>
          <p:cNvGrpSpPr>
            <a:grpSpLocks noChangeAspect="1"/>
          </p:cNvGrpSpPr>
          <p:nvPr/>
        </p:nvGrpSpPr>
        <p:grpSpPr>
          <a:xfrm>
            <a:off x="12649200" y="-599777"/>
            <a:ext cx="3396646" cy="339663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40" r="-25140"/>
              </a:stretch>
            </a:blipFill>
          </p:spPr>
          <p:txBody>
            <a:bodyPr/>
            <a:lstStyle/>
            <a:p>
              <a:endParaRPr lang="en-US"/>
            </a:p>
          </p:txBody>
        </p:sp>
      </p:grpSp>
      <p:sp>
        <p:nvSpPr>
          <p:cNvPr id="12" name="TextBox 12"/>
          <p:cNvSpPr txBox="1"/>
          <p:nvPr/>
        </p:nvSpPr>
        <p:spPr>
          <a:xfrm>
            <a:off x="1028700" y="1396115"/>
            <a:ext cx="9665395" cy="769441"/>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Batch Identification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Identification</a:t>
            </a:r>
          </a:p>
        </p:txBody>
      </p:sp>
      <p:sp>
        <p:nvSpPr>
          <p:cNvPr id="14" name="TextBox 14"/>
          <p:cNvSpPr txBox="1"/>
          <p:nvPr/>
        </p:nvSpPr>
        <p:spPr>
          <a:xfrm>
            <a:off x="1028700" y="2306518"/>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10: </a:t>
            </a:r>
          </a:p>
        </p:txBody>
      </p:sp>
      <p:sp>
        <p:nvSpPr>
          <p:cNvPr id="15" name="TextBox 15"/>
          <p:cNvSpPr txBox="1"/>
          <p:nvPr/>
        </p:nvSpPr>
        <p:spPr>
          <a:xfrm>
            <a:off x="1177836" y="2868327"/>
            <a:ext cx="16576764" cy="3716851"/>
          </a:xfrm>
          <a:prstGeom prst="rect">
            <a:avLst/>
          </a:prstGeom>
        </p:spPr>
        <p:txBody>
          <a:bodyPr wrap="square" lIns="0" tIns="0" rIns="0" bIns="0" rtlCol="0" anchor="t">
            <a:spAutoFit/>
          </a:bodyPr>
          <a:lstStyle/>
          <a:p>
            <a:pPr marL="914400" lvl="1" indent="-457200">
              <a:lnSpc>
                <a:spcPts val="4199"/>
              </a:lnSpc>
              <a:buFont typeface="+mj-lt"/>
              <a:buAutoNum type="arabicPeriod"/>
            </a:pPr>
            <a:r>
              <a:rPr lang="en-US" sz="2400" dirty="0"/>
              <a:t>For the purpose of </a:t>
            </a:r>
            <a:r>
              <a:rPr lang="en-US" sz="2400" b="1" dirty="0"/>
              <a:t>traceability and batch identification </a:t>
            </a:r>
            <a:r>
              <a:rPr lang="en-US" sz="2400" dirty="0"/>
              <a:t>each container containing a raw processed meat product </a:t>
            </a:r>
            <a:r>
              <a:rPr lang="en-US" sz="2400" u="sng" dirty="0"/>
              <a:t>shall be clearly marked with the batch code or batch number or date marking </a:t>
            </a:r>
            <a:r>
              <a:rPr lang="en-US" sz="2400" dirty="0"/>
              <a:t>in such a way that the specific batch is easily identifiable and traceable and shall not be removed or altered</a:t>
            </a:r>
          </a:p>
          <a:p>
            <a:pPr marL="914400" lvl="1" indent="-457200">
              <a:lnSpc>
                <a:spcPts val="4199"/>
              </a:lnSpc>
              <a:buFont typeface="+mj-lt"/>
              <a:buAutoNum type="arabicPeriod"/>
            </a:pPr>
            <a:r>
              <a:rPr lang="en-US" sz="2400" dirty="0"/>
              <a:t>If a date marking appears on the container it may serve as the batch code</a:t>
            </a:r>
          </a:p>
          <a:p>
            <a:pPr marL="914400" lvl="1" indent="-457200">
              <a:lnSpc>
                <a:spcPts val="4199"/>
              </a:lnSpc>
              <a:buFont typeface="+mj-lt"/>
              <a:buAutoNum type="arabicPeriod"/>
            </a:pPr>
            <a:r>
              <a:rPr lang="en-US" sz="2400" dirty="0"/>
              <a:t>If product are packed in an outer container which will be discarded by the consumer, the batch code shall appear on each individual container retained by the consumer until consumption.</a:t>
            </a:r>
          </a:p>
          <a:p>
            <a:pPr marL="914400" lvl="1" indent="-457200">
              <a:lnSpc>
                <a:spcPts val="4199"/>
              </a:lnSpc>
              <a:buFont typeface="+mj-lt"/>
              <a:buAutoNum type="arabicPeriod"/>
            </a:pPr>
            <a:endParaRPr lang="en-US" sz="2400" dirty="0"/>
          </a:p>
        </p:txBody>
      </p:sp>
    </p:spTree>
    <p:extLst>
      <p:ext uri="{BB962C8B-B14F-4D97-AF65-F5344CB8AC3E}">
        <p14:creationId xmlns:p14="http://schemas.microsoft.com/office/powerpoint/2010/main" val="153455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8">
            <a:extLst>
              <a:ext uri="{FF2B5EF4-FFF2-40B4-BE49-F238E27FC236}">
                <a16:creationId xmlns:a16="http://schemas.microsoft.com/office/drawing/2014/main" xmlns="" id="{CD4E1320-AC17-2C4E-7913-BFF8C7C8F3D1}"/>
              </a:ext>
            </a:extLst>
          </p:cNvPr>
          <p:cNvGrpSpPr>
            <a:grpSpLocks noChangeAspect="1"/>
          </p:cNvGrpSpPr>
          <p:nvPr/>
        </p:nvGrpSpPr>
        <p:grpSpPr>
          <a:xfrm>
            <a:off x="14921465" y="-287147"/>
            <a:ext cx="3366535" cy="3366523"/>
            <a:chOff x="0" y="0"/>
            <a:chExt cx="6350000" cy="6349975"/>
          </a:xfrm>
        </p:grpSpPr>
        <p:sp>
          <p:nvSpPr>
            <p:cNvPr id="17" name="Freeform 9">
              <a:extLst>
                <a:ext uri="{FF2B5EF4-FFF2-40B4-BE49-F238E27FC236}">
                  <a16:creationId xmlns:a16="http://schemas.microsoft.com/office/drawing/2014/main" xmlns="" id="{3FAE1236-2A57-A7D6-BCC2-E41CA4106B4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115" r="-47883"/>
              </a:stretch>
            </a:blipFill>
          </p:spPr>
          <p:txBody>
            <a:bodyPr/>
            <a:lstStyle/>
            <a:p>
              <a:endParaRPr lang="en-US"/>
            </a:p>
          </p:txBody>
        </p:sp>
      </p:grpSp>
      <p:grpSp>
        <p:nvGrpSpPr>
          <p:cNvPr id="2" name="Group 2"/>
          <p:cNvGrpSpPr/>
          <p:nvPr/>
        </p:nvGrpSpPr>
        <p:grpSpPr>
          <a:xfrm>
            <a:off x="1752136" y="1777660"/>
            <a:ext cx="5486863"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p:cNvSpPr txBox="1"/>
          <p:nvPr/>
        </p:nvSpPr>
        <p:spPr>
          <a:xfrm>
            <a:off x="1028700" y="1396115"/>
            <a:ext cx="9665395" cy="769441"/>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Country of Origin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Originality </a:t>
            </a:r>
          </a:p>
        </p:txBody>
      </p:sp>
      <p:sp>
        <p:nvSpPr>
          <p:cNvPr id="14" name="TextBox 14"/>
          <p:cNvSpPr txBox="1"/>
          <p:nvPr/>
        </p:nvSpPr>
        <p:spPr>
          <a:xfrm>
            <a:off x="1028700" y="2306518"/>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 </a:t>
            </a:r>
          </a:p>
        </p:txBody>
      </p:sp>
      <p:sp>
        <p:nvSpPr>
          <p:cNvPr id="15" name="TextBox 15"/>
          <p:cNvSpPr txBox="1"/>
          <p:nvPr/>
        </p:nvSpPr>
        <p:spPr>
          <a:xfrm>
            <a:off x="1177836" y="2868327"/>
            <a:ext cx="16576764" cy="4255460"/>
          </a:xfrm>
          <a:prstGeom prst="rect">
            <a:avLst/>
          </a:prstGeom>
        </p:spPr>
        <p:txBody>
          <a:bodyPr wrap="square" lIns="0" tIns="0" rIns="0" bIns="0" rtlCol="0" anchor="t">
            <a:spAutoFit/>
          </a:bodyPr>
          <a:lstStyle/>
          <a:p>
            <a:pPr marL="914400" lvl="1" indent="-457200">
              <a:lnSpc>
                <a:spcPts val="4199"/>
              </a:lnSpc>
              <a:buFont typeface="+mj-lt"/>
              <a:buAutoNum type="arabicPeriod"/>
            </a:pPr>
            <a:r>
              <a:rPr lang="en-US" sz="2400" dirty="0"/>
              <a:t>The country of origin shall be declared as follows on every container: </a:t>
            </a:r>
          </a:p>
          <a:p>
            <a:pPr marL="1371600" lvl="2" indent="-457200">
              <a:lnSpc>
                <a:spcPts val="4199"/>
              </a:lnSpc>
              <a:buFont typeface="+mj-lt"/>
              <a:buAutoNum type="alphaLcParenR"/>
            </a:pPr>
            <a:r>
              <a:rPr lang="en-US" sz="2400" dirty="0"/>
              <a:t>"Product of (name of country)" if all the main ingredients, processing and </a:t>
            </a:r>
            <a:r>
              <a:rPr lang="en-US" sz="2400" dirty="0" err="1"/>
              <a:t>labour</a:t>
            </a:r>
            <a:r>
              <a:rPr lang="en-US" sz="2400" dirty="0"/>
              <a:t> used to make the product are from one specific country; </a:t>
            </a:r>
          </a:p>
          <a:p>
            <a:pPr marL="1371600" lvl="2" indent="-457200">
              <a:lnSpc>
                <a:spcPts val="4199"/>
              </a:lnSpc>
              <a:buFont typeface="+mj-lt"/>
              <a:buAutoNum type="alphaLcParenR"/>
            </a:pPr>
            <a:r>
              <a:rPr lang="en-US" sz="2400" dirty="0"/>
              <a:t>"Produced in (name of country)", "Processed in (name of country)", "Manufactured in (name of country)", "Made in (name of country)", or wording having a similar meaning, when the product is processed in a second country which changes its nature; or </a:t>
            </a:r>
          </a:p>
          <a:p>
            <a:pPr marL="914400" lvl="1" indent="-457200">
              <a:lnSpc>
                <a:spcPts val="4199"/>
              </a:lnSpc>
              <a:buFont typeface="+mj-lt"/>
              <a:buAutoNum type="arabicPeriod"/>
            </a:pPr>
            <a:r>
              <a:rPr lang="en-US" sz="2400" dirty="0"/>
              <a:t>The words "Packed in (name of country)" may be used in addition to the requirements of sub-regulation (1)(a) or (b).</a:t>
            </a:r>
          </a:p>
          <a:p>
            <a:pPr marL="914400" lvl="1" indent="-457200">
              <a:lnSpc>
                <a:spcPts val="4199"/>
              </a:lnSpc>
              <a:buFont typeface="+mj-lt"/>
              <a:buAutoNum type="arabicPeriod"/>
            </a:pPr>
            <a:endParaRPr lang="en-US" sz="2400" dirty="0">
              <a:solidFill>
                <a:srgbClr val="000000"/>
              </a:solidFill>
            </a:endParaRPr>
          </a:p>
        </p:txBody>
      </p:sp>
      <p:grpSp>
        <p:nvGrpSpPr>
          <p:cNvPr id="6" name="Group 6">
            <a:extLst>
              <a:ext uri="{FF2B5EF4-FFF2-40B4-BE49-F238E27FC236}">
                <a16:creationId xmlns:a16="http://schemas.microsoft.com/office/drawing/2014/main" xmlns="" id="{832D39DB-8AC1-BF71-A5A7-FC812878126B}"/>
              </a:ext>
            </a:extLst>
          </p:cNvPr>
          <p:cNvGrpSpPr>
            <a:grpSpLocks noChangeAspect="1"/>
          </p:cNvGrpSpPr>
          <p:nvPr/>
        </p:nvGrpSpPr>
        <p:grpSpPr>
          <a:xfrm>
            <a:off x="12954000" y="-341501"/>
            <a:ext cx="2666992" cy="2666982"/>
            <a:chOff x="0" y="0"/>
            <a:chExt cx="6350000" cy="6349975"/>
          </a:xfrm>
        </p:grpSpPr>
        <p:sp>
          <p:nvSpPr>
            <p:cNvPr id="10" name="Freeform 7">
              <a:extLst>
                <a:ext uri="{FF2B5EF4-FFF2-40B4-BE49-F238E27FC236}">
                  <a16:creationId xmlns:a16="http://schemas.microsoft.com/office/drawing/2014/main" xmlns="" id="{34F5C946-C5E7-3021-55F0-A1480815A0E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888" r="-38888"/>
              </a:stretch>
            </a:blipFill>
          </p:spPr>
          <p:txBody>
            <a:bodyPr/>
            <a:lstStyle/>
            <a:p>
              <a:endParaRPr lang="en-US"/>
            </a:p>
          </p:txBody>
        </p:sp>
      </p:grpSp>
    </p:spTree>
    <p:extLst>
      <p:ext uri="{BB962C8B-B14F-4D97-AF65-F5344CB8AC3E}">
        <p14:creationId xmlns:p14="http://schemas.microsoft.com/office/powerpoint/2010/main" val="2756851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xmlns="" id="{BD8F29B8-0DDD-91FC-8412-050EE199AC08}"/>
              </a:ext>
            </a:extLst>
          </p:cNvPr>
          <p:cNvGrpSpPr>
            <a:grpSpLocks noChangeAspect="1"/>
          </p:cNvGrpSpPr>
          <p:nvPr/>
        </p:nvGrpSpPr>
        <p:grpSpPr>
          <a:xfrm>
            <a:off x="15626538" y="-575764"/>
            <a:ext cx="3396646" cy="3396633"/>
            <a:chOff x="0" y="0"/>
            <a:chExt cx="6350000" cy="6349975"/>
          </a:xfrm>
        </p:grpSpPr>
        <p:sp>
          <p:nvSpPr>
            <p:cNvPr id="16" name="Freeform 9">
              <a:extLst>
                <a:ext uri="{FF2B5EF4-FFF2-40B4-BE49-F238E27FC236}">
                  <a16:creationId xmlns:a16="http://schemas.microsoft.com/office/drawing/2014/main" xmlns="" id="{4BAAAF3E-F378-FB49-E4A4-0B67A364EF0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917" r="-44081"/>
              </a:stretch>
            </a:blipFill>
          </p:spPr>
          <p:txBody>
            <a:bodyPr/>
            <a:lstStyle/>
            <a:p>
              <a:endParaRPr lang="en-GB" sz="1400" dirty="0"/>
            </a:p>
          </p:txBody>
        </p:sp>
      </p:grpSp>
      <p:grpSp>
        <p:nvGrpSpPr>
          <p:cNvPr id="2" name="Group 2"/>
          <p:cNvGrpSpPr/>
          <p:nvPr/>
        </p:nvGrpSpPr>
        <p:grpSpPr>
          <a:xfrm>
            <a:off x="1479044" y="3409879"/>
            <a:ext cx="3565028"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700" y="519059"/>
            <a:ext cx="2232858"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pSp>
        <p:nvGrpSpPr>
          <p:cNvPr id="8" name="Group 8"/>
          <p:cNvGrpSpPr>
            <a:grpSpLocks noChangeAspect="1"/>
          </p:cNvGrpSpPr>
          <p:nvPr/>
        </p:nvGrpSpPr>
        <p:grpSpPr>
          <a:xfrm>
            <a:off x="12649200" y="-599777"/>
            <a:ext cx="3396646" cy="339663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40" r="-25140"/>
              </a:stretch>
            </a:blipFill>
          </p:spPr>
          <p:txBody>
            <a:bodyPr/>
            <a:lstStyle/>
            <a:p>
              <a:endParaRPr lang="en-US"/>
            </a:p>
          </p:txBody>
        </p:sp>
      </p:grpSp>
      <p:sp>
        <p:nvSpPr>
          <p:cNvPr id="12" name="TextBox 12"/>
          <p:cNvSpPr txBox="1"/>
          <p:nvPr/>
        </p:nvSpPr>
        <p:spPr>
          <a:xfrm>
            <a:off x="1028700" y="1500777"/>
            <a:ext cx="10934700" cy="2308324"/>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Raw Processed Meat Products Presented for sale in a</a:t>
            </a:r>
          </a:p>
          <a:p>
            <a:pPr>
              <a:lnSpc>
                <a:spcPts val="6000"/>
              </a:lnSpc>
            </a:pPr>
            <a:r>
              <a:rPr lang="en-US" sz="6000" spc="60" dirty="0">
                <a:solidFill>
                  <a:srgbClr val="000000"/>
                </a:solidFill>
                <a:latin typeface="Roboto Bold"/>
              </a:rPr>
              <a:t>Display Fridge </a:t>
            </a:r>
          </a:p>
        </p:txBody>
      </p:sp>
      <p:sp>
        <p:nvSpPr>
          <p:cNvPr id="13" name="TextBox 13"/>
          <p:cNvSpPr txBox="1"/>
          <p:nvPr/>
        </p:nvSpPr>
        <p:spPr>
          <a:xfrm>
            <a:off x="1160251" y="645741"/>
            <a:ext cx="2089584" cy="346249"/>
          </a:xfrm>
          <a:prstGeom prst="rect">
            <a:avLst/>
          </a:prstGeom>
        </p:spPr>
        <p:txBody>
          <a:bodyPr lIns="0" tIns="0" rIns="0" bIns="0" rtlCol="0" anchor="t">
            <a:spAutoFit/>
          </a:bodyPr>
          <a:lstStyle/>
          <a:p>
            <a:pPr algn="ctr">
              <a:lnSpc>
                <a:spcPts val="2939"/>
              </a:lnSpc>
            </a:pPr>
            <a:r>
              <a:rPr lang="en-US" sz="2099" spc="144" dirty="0">
                <a:solidFill>
                  <a:srgbClr val="FFFFFF"/>
                </a:solidFill>
                <a:latin typeface="Roboto Bold"/>
              </a:rPr>
              <a:t>Display </a:t>
            </a:r>
          </a:p>
        </p:txBody>
      </p:sp>
      <p:sp>
        <p:nvSpPr>
          <p:cNvPr id="14" name="TextBox 14"/>
          <p:cNvSpPr txBox="1"/>
          <p:nvPr/>
        </p:nvSpPr>
        <p:spPr>
          <a:xfrm>
            <a:off x="1028700" y="4096406"/>
            <a:ext cx="4963846" cy="514351"/>
          </a:xfrm>
          <a:prstGeom prst="rect">
            <a:avLst/>
          </a:prstGeom>
        </p:spPr>
        <p:txBody>
          <a:bodyPr lIns="0" tIns="0" rIns="0" bIns="0" rtlCol="0" anchor="t">
            <a:spAutoFit/>
          </a:bodyPr>
          <a:lstStyle/>
          <a:p>
            <a:pPr>
              <a:lnSpc>
                <a:spcPts val="4199"/>
              </a:lnSpc>
            </a:pPr>
            <a:r>
              <a:rPr lang="en-US" sz="2999" dirty="0">
                <a:solidFill>
                  <a:srgbClr val="000000"/>
                </a:solidFill>
                <a:latin typeface="Roboto Bold"/>
              </a:rPr>
              <a:t>Regulation 12: </a:t>
            </a:r>
          </a:p>
        </p:txBody>
      </p:sp>
      <p:sp>
        <p:nvSpPr>
          <p:cNvPr id="15" name="TextBox 15"/>
          <p:cNvSpPr txBox="1"/>
          <p:nvPr/>
        </p:nvSpPr>
        <p:spPr>
          <a:xfrm>
            <a:off x="1028700" y="4898062"/>
            <a:ext cx="16592004" cy="1562415"/>
          </a:xfrm>
          <a:prstGeom prst="rect">
            <a:avLst/>
          </a:prstGeom>
        </p:spPr>
        <p:txBody>
          <a:bodyPr wrap="square" lIns="0" tIns="0" rIns="0" bIns="0" rtlCol="0" anchor="t">
            <a:spAutoFit/>
          </a:bodyPr>
          <a:lstStyle/>
          <a:p>
            <a:pPr lvl="1">
              <a:lnSpc>
                <a:spcPts val="4199"/>
              </a:lnSpc>
            </a:pPr>
            <a:r>
              <a:rPr lang="en-US" sz="2400" dirty="0"/>
              <a:t>When sliced, cut or whole raw processed meat products are displayed for sale in for example a deli display fridge or counter, the appropriate product name shall be indicated conspicuously in the immediate vicinity of each class of raw processed meat product concerned.</a:t>
            </a:r>
            <a:endParaRPr lang="en-US" sz="2400" dirty="0">
              <a:solidFill>
                <a:srgbClr val="000000"/>
              </a:solidFill>
            </a:endParaRPr>
          </a:p>
        </p:txBody>
      </p:sp>
      <p:pic>
        <p:nvPicPr>
          <p:cNvPr id="6" name="Picture 2">
            <a:extLst>
              <a:ext uri="{FF2B5EF4-FFF2-40B4-BE49-F238E27FC236}">
                <a16:creationId xmlns:a16="http://schemas.microsoft.com/office/drawing/2014/main" xmlns="" id="{D9F3FAFD-F7EB-0B73-381F-CC71A712A509}"/>
              </a:ext>
            </a:extLst>
          </p:cNvPr>
          <p:cNvPicPr>
            <a:picLocks noChangeAspect="1"/>
          </p:cNvPicPr>
          <p:nvPr/>
        </p:nvPicPr>
        <p:blipFill>
          <a:blip r:embed="rId4"/>
          <a:srcRect l="1847" b="638"/>
          <a:stretch>
            <a:fillRect/>
          </a:stretch>
        </p:blipFill>
        <p:spPr>
          <a:xfrm>
            <a:off x="6858000" y="6315297"/>
            <a:ext cx="3886200" cy="3627426"/>
          </a:xfrm>
          <a:prstGeom prst="rect">
            <a:avLst/>
          </a:prstGeom>
        </p:spPr>
      </p:pic>
      <p:pic>
        <p:nvPicPr>
          <p:cNvPr id="10" name="Picture 3">
            <a:extLst>
              <a:ext uri="{FF2B5EF4-FFF2-40B4-BE49-F238E27FC236}">
                <a16:creationId xmlns:a16="http://schemas.microsoft.com/office/drawing/2014/main" xmlns="" id="{0AD0B39A-D5B8-AEFF-BBE7-638838C5C219}"/>
              </a:ext>
            </a:extLst>
          </p:cNvPr>
          <p:cNvPicPr>
            <a:picLocks noChangeAspect="1"/>
          </p:cNvPicPr>
          <p:nvPr/>
        </p:nvPicPr>
        <p:blipFill>
          <a:blip r:embed="rId5"/>
          <a:srcRect/>
          <a:stretch>
            <a:fillRect/>
          </a:stretch>
        </p:blipFill>
        <p:spPr>
          <a:xfrm>
            <a:off x="1509428" y="6592135"/>
            <a:ext cx="4815171" cy="3262788"/>
          </a:xfrm>
          <a:prstGeom prst="rect">
            <a:avLst/>
          </a:prstGeom>
        </p:spPr>
      </p:pic>
      <p:grpSp>
        <p:nvGrpSpPr>
          <p:cNvPr id="11" name="Group 4">
            <a:extLst>
              <a:ext uri="{FF2B5EF4-FFF2-40B4-BE49-F238E27FC236}">
                <a16:creationId xmlns:a16="http://schemas.microsoft.com/office/drawing/2014/main" xmlns="" id="{828E569F-F43A-0AA9-43BB-378380ACD3A7}"/>
              </a:ext>
            </a:extLst>
          </p:cNvPr>
          <p:cNvGrpSpPr>
            <a:grpSpLocks noChangeAspect="1"/>
          </p:cNvGrpSpPr>
          <p:nvPr/>
        </p:nvGrpSpPr>
        <p:grpSpPr>
          <a:xfrm>
            <a:off x="11049000" y="6952513"/>
            <a:ext cx="6788419" cy="2715368"/>
            <a:chOff x="0" y="0"/>
            <a:chExt cx="6350000" cy="2540000"/>
          </a:xfrm>
        </p:grpSpPr>
        <p:sp>
          <p:nvSpPr>
            <p:cNvPr id="17" name="Freeform 5">
              <a:extLst>
                <a:ext uri="{FF2B5EF4-FFF2-40B4-BE49-F238E27FC236}">
                  <a16:creationId xmlns:a16="http://schemas.microsoft.com/office/drawing/2014/main" xmlns="" id="{C5682639-89BA-197B-80F7-135C92BA871D}"/>
                </a:ext>
              </a:extLst>
            </p:cNvPr>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6"/>
              <a:stretch>
                <a:fillRect t="-33333" b="-33333"/>
              </a:stretch>
            </a:blipFill>
          </p:spPr>
          <p:txBody>
            <a:bodyPr/>
            <a:lstStyle/>
            <a:p>
              <a:endParaRPr lang="en-US"/>
            </a:p>
          </p:txBody>
        </p:sp>
      </p:grpSp>
    </p:spTree>
    <p:extLst>
      <p:ext uri="{BB962C8B-B14F-4D97-AF65-F5344CB8AC3E}">
        <p14:creationId xmlns:p14="http://schemas.microsoft.com/office/powerpoint/2010/main" val="1026138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xmlns="" id="{BD8F29B8-0DDD-91FC-8412-050EE199AC08}"/>
              </a:ext>
            </a:extLst>
          </p:cNvPr>
          <p:cNvGrpSpPr>
            <a:grpSpLocks noChangeAspect="1"/>
          </p:cNvGrpSpPr>
          <p:nvPr/>
        </p:nvGrpSpPr>
        <p:grpSpPr>
          <a:xfrm>
            <a:off x="15773400" y="0"/>
            <a:ext cx="3396646" cy="3396633"/>
            <a:chOff x="0" y="0"/>
            <a:chExt cx="6350000" cy="6349975"/>
          </a:xfrm>
        </p:grpSpPr>
        <p:sp>
          <p:nvSpPr>
            <p:cNvPr id="16" name="Freeform 9">
              <a:extLst>
                <a:ext uri="{FF2B5EF4-FFF2-40B4-BE49-F238E27FC236}">
                  <a16:creationId xmlns:a16="http://schemas.microsoft.com/office/drawing/2014/main" xmlns="" id="{4BAAAF3E-F378-FB49-E4A4-0B67A364EF0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917" r="-44081"/>
              </a:stretch>
            </a:blipFill>
          </p:spPr>
          <p:txBody>
            <a:bodyPr/>
            <a:lstStyle/>
            <a:p>
              <a:endParaRPr lang="en-GB" sz="1400" dirty="0"/>
            </a:p>
          </p:txBody>
        </p:sp>
      </p:grpSp>
      <p:grpSp>
        <p:nvGrpSpPr>
          <p:cNvPr id="2" name="Group 2"/>
          <p:cNvGrpSpPr/>
          <p:nvPr/>
        </p:nvGrpSpPr>
        <p:grpSpPr>
          <a:xfrm>
            <a:off x="1650275" y="1803724"/>
            <a:ext cx="6340171" cy="346442"/>
            <a:chOff x="0" y="0"/>
            <a:chExt cx="2554670" cy="152400"/>
          </a:xfrm>
        </p:grpSpPr>
        <p:sp>
          <p:nvSpPr>
            <p:cNvPr id="3" name="Freeform 3"/>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p:cNvGrpSpPr/>
          <p:nvPr/>
        </p:nvGrpSpPr>
        <p:grpSpPr>
          <a:xfrm>
            <a:off x="1028699" y="519059"/>
            <a:ext cx="3528195" cy="666750"/>
            <a:chOff x="0" y="0"/>
            <a:chExt cx="814553" cy="243232"/>
          </a:xfrm>
        </p:grpSpPr>
        <p:sp>
          <p:nvSpPr>
            <p:cNvPr id="5" name="Freeform 5"/>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grpSp>
        <p:nvGrpSpPr>
          <p:cNvPr id="8" name="Group 8"/>
          <p:cNvGrpSpPr>
            <a:grpSpLocks noChangeAspect="1"/>
          </p:cNvGrpSpPr>
          <p:nvPr/>
        </p:nvGrpSpPr>
        <p:grpSpPr>
          <a:xfrm>
            <a:off x="12649200" y="-599777"/>
            <a:ext cx="3396646" cy="339663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40" r="-25140"/>
              </a:stretch>
            </a:blipFill>
          </p:spPr>
          <p:txBody>
            <a:bodyPr/>
            <a:lstStyle/>
            <a:p>
              <a:endParaRPr lang="en-US"/>
            </a:p>
          </p:txBody>
        </p:sp>
      </p:grpSp>
      <p:sp>
        <p:nvSpPr>
          <p:cNvPr id="12" name="TextBox 12"/>
          <p:cNvSpPr txBox="1"/>
          <p:nvPr/>
        </p:nvSpPr>
        <p:spPr>
          <a:xfrm>
            <a:off x="1028698" y="1431562"/>
            <a:ext cx="11391901" cy="1538883"/>
          </a:xfrm>
          <a:prstGeom prst="rect">
            <a:avLst/>
          </a:prstGeom>
        </p:spPr>
        <p:txBody>
          <a:bodyPr wrap="square" lIns="0" tIns="0" rIns="0" bIns="0" rtlCol="0" anchor="t">
            <a:spAutoFit/>
          </a:bodyPr>
          <a:lstStyle/>
          <a:p>
            <a:pPr>
              <a:lnSpc>
                <a:spcPts val="6000"/>
              </a:lnSpc>
            </a:pPr>
            <a:r>
              <a:rPr lang="en-US" sz="6000" spc="60" dirty="0">
                <a:solidFill>
                  <a:srgbClr val="000000"/>
                </a:solidFill>
                <a:latin typeface="Roboto Bold"/>
              </a:rPr>
              <a:t>Restricted particulars on containers and outer containers </a:t>
            </a:r>
          </a:p>
        </p:txBody>
      </p:sp>
      <p:sp>
        <p:nvSpPr>
          <p:cNvPr id="13" name="TextBox 13"/>
          <p:cNvSpPr txBox="1"/>
          <p:nvPr/>
        </p:nvSpPr>
        <p:spPr>
          <a:xfrm>
            <a:off x="1160250" y="645741"/>
            <a:ext cx="3396645"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Restricted Particulars  </a:t>
            </a:r>
          </a:p>
        </p:txBody>
      </p:sp>
      <p:sp>
        <p:nvSpPr>
          <p:cNvPr id="15" name="TextBox 15"/>
          <p:cNvSpPr txBox="1"/>
          <p:nvPr/>
        </p:nvSpPr>
        <p:spPr>
          <a:xfrm>
            <a:off x="1160250" y="3771900"/>
            <a:ext cx="16592004" cy="3716851"/>
          </a:xfrm>
          <a:prstGeom prst="rect">
            <a:avLst/>
          </a:prstGeom>
        </p:spPr>
        <p:txBody>
          <a:bodyPr wrap="square" lIns="0" tIns="0" rIns="0" bIns="0" rtlCol="0" anchor="t">
            <a:spAutoFit/>
          </a:bodyPr>
          <a:lstStyle/>
          <a:p>
            <a:pPr marL="914400" lvl="1" indent="-457200">
              <a:lnSpc>
                <a:spcPts val="4199"/>
              </a:lnSpc>
              <a:buFont typeface="Arial" panose="020B0604020202020204" pitchFamily="34" charset="0"/>
              <a:buChar char="•"/>
            </a:pPr>
            <a:r>
              <a:rPr lang="en-US" sz="2400" dirty="0"/>
              <a:t>Only the appropriate product name concerned shall be marked on a container.</a:t>
            </a:r>
          </a:p>
          <a:p>
            <a:pPr marL="914400" lvl="1" indent="-457200">
              <a:lnSpc>
                <a:spcPts val="4199"/>
              </a:lnSpc>
              <a:buFont typeface="Arial" panose="020B0604020202020204" pitchFamily="34" charset="0"/>
              <a:buChar char="•"/>
            </a:pPr>
            <a:r>
              <a:rPr lang="en-US" sz="2400" dirty="0"/>
              <a:t>No </a:t>
            </a:r>
            <a:r>
              <a:rPr lang="en-US" sz="2400" b="1" dirty="0"/>
              <a:t>word, mark, illustration, depiction or other method of expression </a:t>
            </a:r>
            <a:r>
              <a:rPr lang="en-US" sz="2400" dirty="0"/>
              <a:t>that constitutes a misrepresentation or directly or by implication creates or may create a misleading impression regarding the </a:t>
            </a:r>
            <a:r>
              <a:rPr lang="en-US" sz="2400" b="1" dirty="0"/>
              <a:t>quality, nature, class, origin or composition of a product. </a:t>
            </a:r>
            <a:r>
              <a:rPr lang="en-US" sz="2400" dirty="0"/>
              <a:t>E.g. Cannot say “Premium boerewors” or “Exceptional boerewors” </a:t>
            </a:r>
          </a:p>
          <a:p>
            <a:pPr marL="914400" lvl="1" indent="-457200">
              <a:lnSpc>
                <a:spcPts val="4199"/>
              </a:lnSpc>
              <a:buFont typeface="Arial" panose="020B0604020202020204" pitchFamily="34" charset="0"/>
              <a:buChar char="•"/>
            </a:pPr>
            <a:r>
              <a:rPr lang="en-US" sz="2400" dirty="0"/>
              <a:t>No claim regarding </a:t>
            </a:r>
            <a:r>
              <a:rPr lang="en-US" sz="2400" b="1" dirty="0"/>
              <a:t>the absence of any substance </a:t>
            </a:r>
            <a:r>
              <a:rPr lang="en-US" sz="2400" dirty="0"/>
              <a:t>that does not normally occur in a particular class of raw processed meat products shall be marked on the container or outer container thereof except in cases where it is allowed for in the regulations published under the Foodstuffs, Cosmetics and Disinfectants Act, 1972 (Act No. 54 of 1972).</a:t>
            </a:r>
            <a:endParaRPr lang="en-US" sz="2400" dirty="0">
              <a:solidFill>
                <a:srgbClr val="000000"/>
              </a:solidFill>
            </a:endParaRPr>
          </a:p>
        </p:txBody>
      </p:sp>
    </p:spTree>
    <p:extLst>
      <p:ext uri="{BB962C8B-B14F-4D97-AF65-F5344CB8AC3E}">
        <p14:creationId xmlns:p14="http://schemas.microsoft.com/office/powerpoint/2010/main" val="2217538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83137F63-F8D2-E0E9-0452-932689748976}"/>
              </a:ext>
            </a:extLst>
          </p:cNvPr>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a:extLst>
              <a:ext uri="{FF2B5EF4-FFF2-40B4-BE49-F238E27FC236}">
                <a16:creationId xmlns:a16="http://schemas.microsoft.com/office/drawing/2014/main" xmlns="" id="{134CAD0A-305B-30B0-2FB9-D1FA2FDF5D67}"/>
              </a:ext>
            </a:extLst>
          </p:cNvPr>
          <p:cNvPicPr>
            <a:picLocks noChangeAspect="1"/>
          </p:cNvPicPr>
          <p:nvPr/>
        </p:nvPicPr>
        <p:blipFill>
          <a:blip r:embed="rId3"/>
          <a:srcRect/>
          <a:stretch>
            <a:fillRect/>
          </a:stretch>
        </p:blipFill>
        <p:spPr>
          <a:xfrm>
            <a:off x="359974" y="358995"/>
            <a:ext cx="7266663" cy="1453333"/>
          </a:xfrm>
          <a:prstGeom prst="rect">
            <a:avLst/>
          </a:prstGeom>
        </p:spPr>
      </p:pic>
      <p:grpSp>
        <p:nvGrpSpPr>
          <p:cNvPr id="4" name="Group 4">
            <a:extLst>
              <a:ext uri="{FF2B5EF4-FFF2-40B4-BE49-F238E27FC236}">
                <a16:creationId xmlns:a16="http://schemas.microsoft.com/office/drawing/2014/main" xmlns="" id="{1A6BF9BF-F934-8C35-BB17-04449CE7A11A}"/>
              </a:ext>
            </a:extLst>
          </p:cNvPr>
          <p:cNvGrpSpPr/>
          <p:nvPr/>
        </p:nvGrpSpPr>
        <p:grpSpPr>
          <a:xfrm>
            <a:off x="9674111" y="1407502"/>
            <a:ext cx="7901260" cy="1853949"/>
            <a:chOff x="0" y="0"/>
            <a:chExt cx="2080990" cy="488283"/>
          </a:xfrm>
        </p:grpSpPr>
        <p:sp>
          <p:nvSpPr>
            <p:cNvPr id="5" name="Freeform 5">
              <a:extLst>
                <a:ext uri="{FF2B5EF4-FFF2-40B4-BE49-F238E27FC236}">
                  <a16:creationId xmlns:a16="http://schemas.microsoft.com/office/drawing/2014/main" xmlns="" id="{C6D5F9B2-E627-BF1A-EE51-AC8BAB790981}"/>
                </a:ext>
              </a:extLst>
            </p:cNvPr>
            <p:cNvSpPr/>
            <p:nvPr/>
          </p:nvSpPr>
          <p:spPr>
            <a:xfrm>
              <a:off x="0" y="0"/>
              <a:ext cx="2080990" cy="488283"/>
            </a:xfrm>
            <a:custGeom>
              <a:avLst/>
              <a:gdLst/>
              <a:ahLst/>
              <a:cxnLst/>
              <a:rect l="l" t="t" r="r" b="b"/>
              <a:pathLst>
                <a:path w="2080990" h="488283">
                  <a:moveTo>
                    <a:pt x="0" y="0"/>
                  </a:moveTo>
                  <a:lnTo>
                    <a:pt x="2080990" y="0"/>
                  </a:lnTo>
                  <a:lnTo>
                    <a:pt x="2080990" y="488283"/>
                  </a:lnTo>
                  <a:lnTo>
                    <a:pt x="0" y="488283"/>
                  </a:lnTo>
                  <a:close/>
                </a:path>
              </a:pathLst>
            </a:custGeom>
            <a:solidFill>
              <a:srgbClr val="088298">
                <a:alpha val="69804"/>
              </a:srgbClr>
            </a:solidFill>
          </p:spPr>
          <p:txBody>
            <a:bodyPr/>
            <a:lstStyle/>
            <a:p>
              <a:endParaRPr lang="en-US"/>
            </a:p>
          </p:txBody>
        </p:sp>
        <p:sp>
          <p:nvSpPr>
            <p:cNvPr id="6" name="TextBox 6">
              <a:extLst>
                <a:ext uri="{FF2B5EF4-FFF2-40B4-BE49-F238E27FC236}">
                  <a16:creationId xmlns:a16="http://schemas.microsoft.com/office/drawing/2014/main" xmlns="" id="{1927F764-A39E-3ECD-2C2D-523503190771}"/>
                </a:ext>
              </a:extLst>
            </p:cNvPr>
            <p:cNvSpPr txBox="1"/>
            <p:nvPr/>
          </p:nvSpPr>
          <p:spPr>
            <a:xfrm>
              <a:off x="0" y="-47625"/>
              <a:ext cx="812800" cy="860425"/>
            </a:xfrm>
            <a:prstGeom prst="rect">
              <a:avLst/>
            </a:prstGeom>
          </p:spPr>
          <p:txBody>
            <a:bodyPr lIns="50800" tIns="50800" rIns="50800" bIns="50800" rtlCol="0" anchor="ctr"/>
            <a:lstStyle/>
            <a:p>
              <a:pPr algn="ctr">
                <a:lnSpc>
                  <a:spcPts val="2939"/>
                </a:lnSpc>
              </a:pPr>
              <a:endParaRPr/>
            </a:p>
          </p:txBody>
        </p:sp>
      </p:grpSp>
      <p:grpSp>
        <p:nvGrpSpPr>
          <p:cNvPr id="7" name="Group 7">
            <a:extLst>
              <a:ext uri="{FF2B5EF4-FFF2-40B4-BE49-F238E27FC236}">
                <a16:creationId xmlns:a16="http://schemas.microsoft.com/office/drawing/2014/main" xmlns="" id="{F5A439D3-F75D-1375-260E-DD88B822BB74}"/>
              </a:ext>
            </a:extLst>
          </p:cNvPr>
          <p:cNvGrpSpPr/>
          <p:nvPr/>
        </p:nvGrpSpPr>
        <p:grpSpPr>
          <a:xfrm>
            <a:off x="11518554" y="3533521"/>
            <a:ext cx="6056817" cy="1609979"/>
            <a:chOff x="0" y="0"/>
            <a:chExt cx="1354282" cy="359985"/>
          </a:xfrm>
        </p:grpSpPr>
        <p:sp>
          <p:nvSpPr>
            <p:cNvPr id="8" name="Freeform 8">
              <a:extLst>
                <a:ext uri="{FF2B5EF4-FFF2-40B4-BE49-F238E27FC236}">
                  <a16:creationId xmlns:a16="http://schemas.microsoft.com/office/drawing/2014/main" xmlns="" id="{1FEB7300-9D54-76B5-F14C-4F6C783ECD38}"/>
                </a:ext>
              </a:extLst>
            </p:cNvPr>
            <p:cNvSpPr/>
            <p:nvPr/>
          </p:nvSpPr>
          <p:spPr>
            <a:xfrm>
              <a:off x="0" y="0"/>
              <a:ext cx="1354282" cy="359985"/>
            </a:xfrm>
            <a:custGeom>
              <a:avLst/>
              <a:gdLst/>
              <a:ahLst/>
              <a:cxnLst/>
              <a:rect l="l" t="t" r="r" b="b"/>
              <a:pathLst>
                <a:path w="1354282" h="359985">
                  <a:moveTo>
                    <a:pt x="0" y="0"/>
                  </a:moveTo>
                  <a:lnTo>
                    <a:pt x="1354282" y="0"/>
                  </a:lnTo>
                  <a:lnTo>
                    <a:pt x="1354282" y="359985"/>
                  </a:lnTo>
                  <a:lnTo>
                    <a:pt x="0" y="359985"/>
                  </a:lnTo>
                  <a:close/>
                </a:path>
              </a:pathLst>
            </a:custGeom>
            <a:solidFill>
              <a:srgbClr val="088298">
                <a:alpha val="69804"/>
              </a:srgbClr>
            </a:solidFill>
          </p:spPr>
          <p:txBody>
            <a:bodyPr/>
            <a:lstStyle/>
            <a:p>
              <a:endParaRPr lang="en-US"/>
            </a:p>
          </p:txBody>
        </p:sp>
        <p:sp>
          <p:nvSpPr>
            <p:cNvPr id="9" name="TextBox 9">
              <a:extLst>
                <a:ext uri="{FF2B5EF4-FFF2-40B4-BE49-F238E27FC236}">
                  <a16:creationId xmlns:a16="http://schemas.microsoft.com/office/drawing/2014/main" xmlns="" id="{871102C4-B3B5-FED0-E6B4-1EB6E656A8E9}"/>
                </a:ext>
              </a:extLst>
            </p:cNvPr>
            <p:cNvSpPr txBox="1"/>
            <p:nvPr/>
          </p:nvSpPr>
          <p:spPr>
            <a:xfrm>
              <a:off x="0" y="-47625"/>
              <a:ext cx="812800" cy="860425"/>
            </a:xfrm>
            <a:prstGeom prst="rect">
              <a:avLst/>
            </a:prstGeom>
          </p:spPr>
          <p:txBody>
            <a:bodyPr lIns="50800" tIns="50800" rIns="50800" bIns="50800" rtlCol="0" anchor="ctr"/>
            <a:lstStyle/>
            <a:p>
              <a:pPr algn="ctr">
                <a:lnSpc>
                  <a:spcPts val="2939"/>
                </a:lnSpc>
              </a:pPr>
              <a:endParaRPr/>
            </a:p>
          </p:txBody>
        </p:sp>
      </p:grpSp>
      <p:sp>
        <p:nvSpPr>
          <p:cNvPr id="11" name="TextBox 11">
            <a:extLst>
              <a:ext uri="{FF2B5EF4-FFF2-40B4-BE49-F238E27FC236}">
                <a16:creationId xmlns:a16="http://schemas.microsoft.com/office/drawing/2014/main" xmlns="" id="{2F888C1C-6249-2FFD-158D-72520F093F73}"/>
              </a:ext>
            </a:extLst>
          </p:cNvPr>
          <p:cNvSpPr txBox="1"/>
          <p:nvPr/>
        </p:nvSpPr>
        <p:spPr>
          <a:xfrm>
            <a:off x="8779860" y="1600021"/>
            <a:ext cx="8695219" cy="1206008"/>
          </a:xfrm>
          <a:prstGeom prst="rect">
            <a:avLst/>
          </a:prstGeom>
        </p:spPr>
        <p:txBody>
          <a:bodyPr lIns="0" tIns="0" rIns="0" bIns="0" rtlCol="0" anchor="t">
            <a:spAutoFit/>
          </a:bodyPr>
          <a:lstStyle/>
          <a:p>
            <a:pPr algn="r">
              <a:lnSpc>
                <a:spcPts val="8777"/>
              </a:lnSpc>
            </a:pPr>
            <a:r>
              <a:rPr lang="en-US" sz="9540" spc="95">
                <a:solidFill>
                  <a:srgbClr val="FFFFFF"/>
                </a:solidFill>
                <a:latin typeface="Roboto Bold"/>
              </a:rPr>
              <a:t>THANK YOU </a:t>
            </a:r>
          </a:p>
        </p:txBody>
      </p:sp>
      <p:sp>
        <p:nvSpPr>
          <p:cNvPr id="12" name="TextBox 12">
            <a:extLst>
              <a:ext uri="{FF2B5EF4-FFF2-40B4-BE49-F238E27FC236}">
                <a16:creationId xmlns:a16="http://schemas.microsoft.com/office/drawing/2014/main" xmlns="" id="{69DA64C2-27B5-43EB-62AF-2282EFBE8E9A}"/>
              </a:ext>
            </a:extLst>
          </p:cNvPr>
          <p:cNvSpPr txBox="1"/>
          <p:nvPr/>
        </p:nvSpPr>
        <p:spPr>
          <a:xfrm>
            <a:off x="11884495" y="3810917"/>
            <a:ext cx="5324934" cy="940887"/>
          </a:xfrm>
          <a:prstGeom prst="rect">
            <a:avLst/>
          </a:prstGeom>
        </p:spPr>
        <p:txBody>
          <a:bodyPr lIns="0" tIns="0" rIns="0" bIns="0" rtlCol="0" anchor="t">
            <a:spAutoFit/>
          </a:bodyPr>
          <a:lstStyle/>
          <a:p>
            <a:pPr algn="r">
              <a:lnSpc>
                <a:spcPts val="7615"/>
              </a:lnSpc>
            </a:pPr>
            <a:r>
              <a:rPr lang="en-US" sz="5439" spc="108">
                <a:solidFill>
                  <a:srgbClr val="FFFFFF"/>
                </a:solidFill>
                <a:latin typeface="Roboto Bold"/>
              </a:rPr>
              <a:t>Any Questions? </a:t>
            </a:r>
          </a:p>
        </p:txBody>
      </p:sp>
    </p:spTree>
    <p:extLst>
      <p:ext uri="{BB962C8B-B14F-4D97-AF65-F5344CB8AC3E}">
        <p14:creationId xmlns:p14="http://schemas.microsoft.com/office/powerpoint/2010/main" val="1127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54200" y="-19050"/>
            <a:ext cx="4076700" cy="10696496"/>
            <a:chOff x="0" y="0"/>
            <a:chExt cx="3024263" cy="5268087"/>
          </a:xfrm>
        </p:grpSpPr>
        <p:sp>
          <p:nvSpPr>
            <p:cNvPr id="3" name="Freeform 3"/>
            <p:cNvSpPr/>
            <p:nvPr/>
          </p:nvSpPr>
          <p:spPr>
            <a:xfrm>
              <a:off x="0" y="0"/>
              <a:ext cx="3024263" cy="5268087"/>
            </a:xfrm>
            <a:custGeom>
              <a:avLst/>
              <a:gdLst/>
              <a:ahLst/>
              <a:cxnLst/>
              <a:rect l="l" t="t" r="r" b="b"/>
              <a:pathLst>
                <a:path w="3024263" h="5268087">
                  <a:moveTo>
                    <a:pt x="0" y="0"/>
                  </a:moveTo>
                  <a:lnTo>
                    <a:pt x="3024263" y="0"/>
                  </a:lnTo>
                  <a:lnTo>
                    <a:pt x="3024263" y="5268087"/>
                  </a:lnTo>
                  <a:lnTo>
                    <a:pt x="0" y="5268087"/>
                  </a:lnTo>
                  <a:close/>
                </a:path>
              </a:pathLst>
            </a:custGeom>
            <a:solidFill>
              <a:srgbClr val="113D60"/>
            </a:solidFill>
          </p:spPr>
          <p:txBody>
            <a:bodyPr/>
            <a:lstStyle/>
            <a:p>
              <a:endParaRPr lang="en-US"/>
            </a:p>
          </p:txBody>
        </p:sp>
      </p:grpSp>
      <p:grpSp>
        <p:nvGrpSpPr>
          <p:cNvPr id="4" name="Group 4"/>
          <p:cNvGrpSpPr/>
          <p:nvPr/>
        </p:nvGrpSpPr>
        <p:grpSpPr>
          <a:xfrm>
            <a:off x="664211" y="469934"/>
            <a:ext cx="4745989" cy="666750"/>
            <a:chOff x="0" y="0"/>
            <a:chExt cx="1113273" cy="243232"/>
          </a:xfrm>
        </p:grpSpPr>
        <p:sp>
          <p:nvSpPr>
            <p:cNvPr id="5" name="Freeform 5"/>
            <p:cNvSpPr/>
            <p:nvPr/>
          </p:nvSpPr>
          <p:spPr>
            <a:xfrm>
              <a:off x="0" y="0"/>
              <a:ext cx="1113273" cy="243232"/>
            </a:xfrm>
            <a:custGeom>
              <a:avLst/>
              <a:gdLst/>
              <a:ahLst/>
              <a:cxnLst/>
              <a:rect l="l" t="t" r="r" b="b"/>
              <a:pathLst>
                <a:path w="1113273" h="243232">
                  <a:moveTo>
                    <a:pt x="0" y="0"/>
                  </a:moveTo>
                  <a:lnTo>
                    <a:pt x="1113273" y="0"/>
                  </a:lnTo>
                  <a:lnTo>
                    <a:pt x="1113273" y="243232"/>
                  </a:lnTo>
                  <a:lnTo>
                    <a:pt x="0" y="243232"/>
                  </a:lnTo>
                  <a:close/>
                </a:path>
              </a:pathLst>
            </a:custGeom>
            <a:solidFill>
              <a:srgbClr val="088298"/>
            </a:solidFill>
          </p:spPr>
          <p:txBody>
            <a:bodyPr/>
            <a:lstStyle/>
            <a:p>
              <a:endParaRPr lang="en-US"/>
            </a:p>
          </p:txBody>
        </p:sp>
      </p:grpSp>
      <p:sp>
        <p:nvSpPr>
          <p:cNvPr id="15" name="TextBox 15"/>
          <p:cNvSpPr txBox="1"/>
          <p:nvPr/>
        </p:nvSpPr>
        <p:spPr>
          <a:xfrm>
            <a:off x="666408" y="542324"/>
            <a:ext cx="4743792" cy="464820"/>
          </a:xfrm>
          <a:prstGeom prst="rect">
            <a:avLst/>
          </a:prstGeom>
        </p:spPr>
        <p:txBody>
          <a:bodyPr wrap="square" lIns="0" tIns="0" rIns="0" bIns="0" rtlCol="0" anchor="t">
            <a:spAutoFit/>
          </a:bodyPr>
          <a:lstStyle/>
          <a:p>
            <a:pPr>
              <a:lnSpc>
                <a:spcPts val="3779"/>
              </a:lnSpc>
            </a:pPr>
            <a:r>
              <a:rPr lang="en-US" sz="2700" spc="186" dirty="0">
                <a:solidFill>
                  <a:srgbClr val="FFFFFF"/>
                </a:solidFill>
                <a:latin typeface="Roboto Bold"/>
              </a:rPr>
              <a:t>2. PMP DEFINITIONS </a:t>
            </a:r>
          </a:p>
        </p:txBody>
      </p:sp>
      <p:grpSp>
        <p:nvGrpSpPr>
          <p:cNvPr id="16" name="Group 16"/>
          <p:cNvGrpSpPr/>
          <p:nvPr/>
        </p:nvGrpSpPr>
        <p:grpSpPr>
          <a:xfrm>
            <a:off x="0" y="1638300"/>
            <a:ext cx="14097000" cy="7848302"/>
            <a:chOff x="133716" y="-66675"/>
            <a:chExt cx="13468079" cy="4313644"/>
          </a:xfrm>
        </p:grpSpPr>
        <p:sp>
          <p:nvSpPr>
            <p:cNvPr id="17" name="TextBox 17"/>
            <p:cNvSpPr txBox="1"/>
            <p:nvPr/>
          </p:nvSpPr>
          <p:spPr>
            <a:xfrm>
              <a:off x="133716" y="-66675"/>
              <a:ext cx="13468079" cy="4313644"/>
            </a:xfrm>
            <a:prstGeom prst="rect">
              <a:avLst/>
            </a:prstGeom>
          </p:spPr>
          <p:txBody>
            <a:bodyPr wrap="square" lIns="0" tIns="0" rIns="0" bIns="0" rtlCol="0" anchor="t">
              <a:spAutoFit/>
            </a:bodyPr>
            <a:lstStyle/>
            <a:p>
              <a:pPr marL="514350" indent="-514350" algn="just">
                <a:lnSpc>
                  <a:spcPts val="4059"/>
                </a:lnSpc>
                <a:buFont typeface="+mj-lt"/>
                <a:buAutoNum type="arabicPeriod"/>
              </a:pPr>
              <a:r>
                <a:rPr lang="en-US" sz="2899" u="sng" dirty="0">
                  <a:solidFill>
                    <a:srgbClr val="000000"/>
                  </a:solidFill>
                  <a:latin typeface="Roboto"/>
                </a:rPr>
                <a:t>Whole muscle processed meat product:</a:t>
              </a:r>
              <a:r>
                <a:rPr lang="en-US" sz="2899" dirty="0">
                  <a:solidFill>
                    <a:srgbClr val="000000"/>
                  </a:solidFill>
                  <a:latin typeface="Roboto"/>
                </a:rPr>
                <a:t> Means a meat product with whole muscle still intact and which might have been subjected to a process resulting in protein extraction and might, in addition, have been placed into a mold to shape the product;</a:t>
              </a:r>
              <a:endParaRPr lang="en-US" sz="2899" u="sng" dirty="0">
                <a:solidFill>
                  <a:srgbClr val="000000"/>
                </a:solidFill>
                <a:latin typeface="Roboto"/>
              </a:endParaRPr>
            </a:p>
            <a:p>
              <a:pPr marL="514350" indent="-514350" algn="just">
                <a:lnSpc>
                  <a:spcPts val="4059"/>
                </a:lnSpc>
                <a:buFont typeface="+mj-lt"/>
                <a:buAutoNum type="arabicPeriod"/>
              </a:pPr>
              <a:r>
                <a:rPr lang="en-US" sz="2899" u="sng" dirty="0">
                  <a:solidFill>
                    <a:srgbClr val="000000"/>
                  </a:solidFill>
                  <a:latin typeface="Roboto"/>
                </a:rPr>
                <a:t>Comminuted processed meat products:</a:t>
              </a:r>
              <a:r>
                <a:rPr lang="en-US" sz="2899" dirty="0">
                  <a:solidFill>
                    <a:srgbClr val="000000"/>
                  </a:solidFill>
                  <a:latin typeface="Roboto"/>
                </a:rPr>
                <a:t> Means a product comprising of meat pieces that have been reduced in size by either mincing, grinding, chopping, flaking, dicing or emulsifying, with or without other ingredients, which is then either filled into a casing, formed into a mold or preformed;</a:t>
              </a:r>
            </a:p>
            <a:p>
              <a:pPr marL="514350" indent="-514350" algn="just">
                <a:lnSpc>
                  <a:spcPts val="4059"/>
                </a:lnSpc>
                <a:buFont typeface="+mj-lt"/>
                <a:buAutoNum type="arabicPeriod"/>
              </a:pPr>
              <a:r>
                <a:rPr lang="en-US" sz="2899" u="sng" dirty="0">
                  <a:solidFill>
                    <a:srgbClr val="000000"/>
                  </a:solidFill>
                  <a:latin typeface="Roboto"/>
                </a:rPr>
                <a:t>Reformed processed meat products:</a:t>
              </a:r>
              <a:r>
                <a:rPr lang="en-US" sz="2899" dirty="0">
                  <a:solidFill>
                    <a:srgbClr val="000000"/>
                  </a:solidFill>
                  <a:latin typeface="Roboto"/>
                </a:rPr>
                <a:t> Means a product of which the individual </a:t>
              </a:r>
              <a:r>
                <a:rPr lang="en-US" sz="2899" u="sng" dirty="0">
                  <a:solidFill>
                    <a:srgbClr val="000000"/>
                  </a:solidFill>
                  <a:latin typeface="Roboto"/>
                </a:rPr>
                <a:t>visible meat pieces</a:t>
              </a:r>
              <a:r>
                <a:rPr lang="en-US" sz="2899" dirty="0">
                  <a:solidFill>
                    <a:srgbClr val="000000"/>
                  </a:solidFill>
                  <a:latin typeface="Roboto"/>
                </a:rPr>
                <a:t> are no smaller than 13mm, with or without the addition of finely comminuted meat and other permitted ingredients, of which the soluble protein bind the meat pieces together and upon cutting,, has the typical appearance of meat muscle;</a:t>
              </a:r>
              <a:endParaRPr lang="en-US" sz="2899" u="sng" dirty="0">
                <a:solidFill>
                  <a:srgbClr val="000000"/>
                </a:solidFill>
                <a:latin typeface="Roboto"/>
              </a:endParaRPr>
            </a:p>
            <a:p>
              <a:pPr marL="514350" indent="-514350" algn="just">
                <a:lnSpc>
                  <a:spcPts val="4059"/>
                </a:lnSpc>
                <a:buFont typeface="+mj-lt"/>
                <a:buAutoNum type="arabicPeriod"/>
              </a:pPr>
              <a:r>
                <a:rPr lang="en-US" sz="2899" u="sng" dirty="0">
                  <a:solidFill>
                    <a:srgbClr val="000000"/>
                  </a:solidFill>
                  <a:latin typeface="Roboto"/>
                </a:rPr>
                <a:t>Coated Processed Meat Products:</a:t>
              </a:r>
              <a:r>
                <a:rPr lang="en-US" sz="2899" dirty="0">
                  <a:solidFill>
                    <a:srgbClr val="000000"/>
                  </a:solidFill>
                  <a:latin typeface="Roboto"/>
                </a:rPr>
                <a:t> Means a product of which the surface has been covered with a pre-dust, batter or breading or any combination thereof.</a:t>
              </a:r>
              <a:endParaRPr lang="en-US" sz="2700" dirty="0">
                <a:solidFill>
                  <a:srgbClr val="000000"/>
                </a:solidFill>
                <a:latin typeface="Roboto"/>
              </a:endParaRPr>
            </a:p>
          </p:txBody>
        </p:sp>
        <p:sp>
          <p:nvSpPr>
            <p:cNvPr id="18" name="TextBox 18"/>
            <p:cNvSpPr txBox="1"/>
            <p:nvPr/>
          </p:nvSpPr>
          <p:spPr>
            <a:xfrm>
              <a:off x="849224" y="2114550"/>
              <a:ext cx="6190173" cy="248457"/>
            </a:xfrm>
            <a:prstGeom prst="rect">
              <a:avLst/>
            </a:prstGeom>
          </p:spPr>
          <p:txBody>
            <a:bodyPr lIns="0" tIns="0" rIns="0" bIns="0" rtlCol="0" anchor="t">
              <a:spAutoFit/>
            </a:bodyPr>
            <a:lstStyle/>
            <a:p>
              <a:pPr marL="291465" lvl="1">
                <a:lnSpc>
                  <a:spcPts val="3779"/>
                </a:lnSpc>
              </a:pPr>
              <a:endParaRPr lang="en-US" sz="2700" dirty="0">
                <a:solidFill>
                  <a:srgbClr val="000000"/>
                </a:solidFill>
                <a:latin typeface="Roboto"/>
              </a:endParaRPr>
            </a:p>
          </p:txBody>
        </p:sp>
        <p:sp>
          <p:nvSpPr>
            <p:cNvPr id="19" name="TextBox 19"/>
            <p:cNvSpPr txBox="1"/>
            <p:nvPr/>
          </p:nvSpPr>
          <p:spPr>
            <a:xfrm>
              <a:off x="849224" y="2892314"/>
              <a:ext cx="6963393" cy="373248"/>
            </a:xfrm>
            <a:prstGeom prst="rect">
              <a:avLst/>
            </a:prstGeom>
          </p:spPr>
          <p:txBody>
            <a:bodyPr lIns="0" tIns="0" rIns="0" bIns="0" rtlCol="0" anchor="t">
              <a:spAutoFit/>
            </a:bodyPr>
            <a:lstStyle/>
            <a:p>
              <a:pPr marL="291465" lvl="1">
                <a:lnSpc>
                  <a:spcPts val="3779"/>
                </a:lnSpc>
              </a:pPr>
              <a:r>
                <a:rPr lang="en-US" sz="2700" dirty="0">
                  <a:solidFill>
                    <a:srgbClr val="000000"/>
                  </a:solidFill>
                  <a:latin typeface="Roboto"/>
                </a:rPr>
                <a:t> </a:t>
              </a:r>
            </a:p>
          </p:txBody>
        </p:sp>
        <p:sp>
          <p:nvSpPr>
            <p:cNvPr id="20" name="TextBox 20"/>
            <p:cNvSpPr txBox="1"/>
            <p:nvPr/>
          </p:nvSpPr>
          <p:spPr>
            <a:xfrm>
              <a:off x="849224" y="3664474"/>
              <a:ext cx="6963393" cy="373248"/>
            </a:xfrm>
            <a:prstGeom prst="rect">
              <a:avLst/>
            </a:prstGeom>
          </p:spPr>
          <p:txBody>
            <a:bodyPr lIns="0" tIns="0" rIns="0" bIns="0" rtlCol="0" anchor="t">
              <a:spAutoFit/>
            </a:bodyPr>
            <a:lstStyle/>
            <a:p>
              <a:pPr marL="291465" lvl="1">
                <a:lnSpc>
                  <a:spcPts val="3779"/>
                </a:lnSpc>
              </a:pPr>
              <a:r>
                <a:rPr lang="en-US" sz="2700" dirty="0">
                  <a:solidFill>
                    <a:srgbClr val="000000"/>
                  </a:solidFill>
                  <a:latin typeface="Roboto"/>
                </a:rPr>
                <a:t> </a:t>
              </a:r>
            </a:p>
          </p:txBody>
        </p:sp>
      </p:grpSp>
      <p:pic>
        <p:nvPicPr>
          <p:cNvPr id="6" name="Picture 12">
            <a:extLst>
              <a:ext uri="{FF2B5EF4-FFF2-40B4-BE49-F238E27FC236}">
                <a16:creationId xmlns:a16="http://schemas.microsoft.com/office/drawing/2014/main" xmlns="" id="{9FC96B98-D93C-E575-A3AF-509ACBF1A9B3}"/>
              </a:ext>
            </a:extLst>
          </p:cNvPr>
          <p:cNvPicPr>
            <a:picLocks noChangeAspect="1"/>
          </p:cNvPicPr>
          <p:nvPr/>
        </p:nvPicPr>
        <p:blipFill>
          <a:blip r:embed="rId3"/>
          <a:srcRect/>
          <a:stretch>
            <a:fillRect/>
          </a:stretch>
        </p:blipFill>
        <p:spPr>
          <a:xfrm>
            <a:off x="11620435" y="9496524"/>
            <a:ext cx="2590865" cy="790476"/>
          </a:xfrm>
          <a:prstGeom prst="rect">
            <a:avLst/>
          </a:prstGeom>
        </p:spPr>
      </p:pic>
    </p:spTree>
    <p:extLst>
      <p:ext uri="{BB962C8B-B14F-4D97-AF65-F5344CB8AC3E}">
        <p14:creationId xmlns:p14="http://schemas.microsoft.com/office/powerpoint/2010/main" val="223654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01650A-E3F0-F7E0-0AF9-4FDA95CC96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1769486C-3F0B-51B8-4D30-809838B725B3}"/>
              </a:ext>
            </a:extLst>
          </p:cNvPr>
          <p:cNvGrpSpPr/>
          <p:nvPr/>
        </p:nvGrpSpPr>
        <p:grpSpPr>
          <a:xfrm>
            <a:off x="1188420" y="2744677"/>
            <a:ext cx="5807382" cy="346442"/>
            <a:chOff x="0" y="0"/>
            <a:chExt cx="2554670" cy="152400"/>
          </a:xfrm>
        </p:grpSpPr>
        <p:sp>
          <p:nvSpPr>
            <p:cNvPr id="3" name="Freeform 3">
              <a:extLst>
                <a:ext uri="{FF2B5EF4-FFF2-40B4-BE49-F238E27FC236}">
                  <a16:creationId xmlns:a16="http://schemas.microsoft.com/office/drawing/2014/main" xmlns="" id="{9D9D9001-8083-70DB-DE39-4D5C3B625695}"/>
                </a:ext>
              </a:extLst>
            </p:cNvPr>
            <p:cNvSpPr/>
            <p:nvPr/>
          </p:nvSpPr>
          <p:spPr>
            <a:xfrm>
              <a:off x="0" y="0"/>
              <a:ext cx="2554670" cy="152400"/>
            </a:xfrm>
            <a:custGeom>
              <a:avLst/>
              <a:gdLst/>
              <a:ahLst/>
              <a:cxnLst/>
              <a:rect l="l" t="t" r="r" b="b"/>
              <a:pathLst>
                <a:path w="2554670" h="152400">
                  <a:moveTo>
                    <a:pt x="0" y="0"/>
                  </a:moveTo>
                  <a:lnTo>
                    <a:pt x="2554670" y="0"/>
                  </a:lnTo>
                  <a:lnTo>
                    <a:pt x="2554670" y="152400"/>
                  </a:lnTo>
                  <a:lnTo>
                    <a:pt x="0" y="152400"/>
                  </a:lnTo>
                  <a:close/>
                </a:path>
              </a:pathLst>
            </a:custGeom>
            <a:solidFill>
              <a:srgbClr val="088298">
                <a:alpha val="49804"/>
              </a:srgbClr>
            </a:solidFill>
          </p:spPr>
          <p:txBody>
            <a:bodyPr/>
            <a:lstStyle/>
            <a:p>
              <a:endParaRPr lang="en-US"/>
            </a:p>
          </p:txBody>
        </p:sp>
      </p:grpSp>
      <p:grpSp>
        <p:nvGrpSpPr>
          <p:cNvPr id="4" name="Group 4">
            <a:extLst>
              <a:ext uri="{FF2B5EF4-FFF2-40B4-BE49-F238E27FC236}">
                <a16:creationId xmlns:a16="http://schemas.microsoft.com/office/drawing/2014/main" xmlns="" id="{5E947820-6664-6E49-A49C-F798F4779357}"/>
              </a:ext>
            </a:extLst>
          </p:cNvPr>
          <p:cNvGrpSpPr/>
          <p:nvPr/>
        </p:nvGrpSpPr>
        <p:grpSpPr>
          <a:xfrm>
            <a:off x="1028700" y="695325"/>
            <a:ext cx="2232858" cy="666750"/>
            <a:chOff x="0" y="0"/>
            <a:chExt cx="814553" cy="243232"/>
          </a:xfrm>
        </p:grpSpPr>
        <p:sp>
          <p:nvSpPr>
            <p:cNvPr id="5" name="Freeform 5">
              <a:extLst>
                <a:ext uri="{FF2B5EF4-FFF2-40B4-BE49-F238E27FC236}">
                  <a16:creationId xmlns:a16="http://schemas.microsoft.com/office/drawing/2014/main" xmlns="" id="{C767B9D9-B1A9-3A8A-F80F-21974F03F289}"/>
                </a:ext>
              </a:extLst>
            </p:cNvPr>
            <p:cNvSpPr/>
            <p:nvPr/>
          </p:nvSpPr>
          <p:spPr>
            <a:xfrm>
              <a:off x="0" y="0"/>
              <a:ext cx="814553" cy="243232"/>
            </a:xfrm>
            <a:custGeom>
              <a:avLst/>
              <a:gdLst/>
              <a:ahLst/>
              <a:cxnLst/>
              <a:rect l="l" t="t" r="r" b="b"/>
              <a:pathLst>
                <a:path w="814553" h="243232">
                  <a:moveTo>
                    <a:pt x="0" y="0"/>
                  </a:moveTo>
                  <a:lnTo>
                    <a:pt x="814553" y="0"/>
                  </a:lnTo>
                  <a:lnTo>
                    <a:pt x="814553" y="243232"/>
                  </a:lnTo>
                  <a:lnTo>
                    <a:pt x="0" y="243232"/>
                  </a:lnTo>
                  <a:close/>
                </a:path>
              </a:pathLst>
            </a:custGeom>
            <a:solidFill>
              <a:srgbClr val="088298"/>
            </a:solidFill>
          </p:spPr>
          <p:txBody>
            <a:bodyPr/>
            <a:lstStyle/>
            <a:p>
              <a:endParaRPr lang="en-US"/>
            </a:p>
          </p:txBody>
        </p:sp>
      </p:grpSp>
      <p:sp>
        <p:nvSpPr>
          <p:cNvPr id="12" name="TextBox 12">
            <a:extLst>
              <a:ext uri="{FF2B5EF4-FFF2-40B4-BE49-F238E27FC236}">
                <a16:creationId xmlns:a16="http://schemas.microsoft.com/office/drawing/2014/main" xmlns="" id="{D07F2F97-77FF-E322-97B0-9DC6E065C320}"/>
              </a:ext>
            </a:extLst>
          </p:cNvPr>
          <p:cNvSpPr txBox="1"/>
          <p:nvPr/>
        </p:nvSpPr>
        <p:spPr>
          <a:xfrm>
            <a:off x="1028700" y="1620727"/>
            <a:ext cx="6450671" cy="2343150"/>
          </a:xfrm>
          <a:prstGeom prst="rect">
            <a:avLst/>
          </a:prstGeom>
        </p:spPr>
        <p:txBody>
          <a:bodyPr lIns="0" tIns="0" rIns="0" bIns="0" rtlCol="0" anchor="t">
            <a:spAutoFit/>
          </a:bodyPr>
          <a:lstStyle/>
          <a:p>
            <a:pPr>
              <a:lnSpc>
                <a:spcPts val="6000"/>
              </a:lnSpc>
            </a:pPr>
            <a:r>
              <a:rPr lang="en-US" sz="6000" spc="60" dirty="0">
                <a:solidFill>
                  <a:srgbClr val="000000"/>
                </a:solidFill>
                <a:latin typeface="Roboto Bold"/>
              </a:rPr>
              <a:t>SPECIFIC COMPOSITIONAL STANDARDS PMP</a:t>
            </a:r>
          </a:p>
        </p:txBody>
      </p:sp>
      <p:sp>
        <p:nvSpPr>
          <p:cNvPr id="13" name="TextBox 13">
            <a:extLst>
              <a:ext uri="{FF2B5EF4-FFF2-40B4-BE49-F238E27FC236}">
                <a16:creationId xmlns:a16="http://schemas.microsoft.com/office/drawing/2014/main" xmlns="" id="{0FE2D683-B380-3F63-30FA-906042E52C8C}"/>
              </a:ext>
            </a:extLst>
          </p:cNvPr>
          <p:cNvSpPr txBox="1"/>
          <p:nvPr/>
        </p:nvSpPr>
        <p:spPr>
          <a:xfrm>
            <a:off x="1160251" y="822007"/>
            <a:ext cx="2089584" cy="346249"/>
          </a:xfrm>
          <a:prstGeom prst="rect">
            <a:avLst/>
          </a:prstGeom>
        </p:spPr>
        <p:txBody>
          <a:bodyPr wrap="square" lIns="0" tIns="0" rIns="0" bIns="0" rtlCol="0" anchor="t">
            <a:spAutoFit/>
          </a:bodyPr>
          <a:lstStyle/>
          <a:p>
            <a:pPr algn="ctr">
              <a:lnSpc>
                <a:spcPts val="2939"/>
              </a:lnSpc>
            </a:pPr>
            <a:r>
              <a:rPr lang="en-US" sz="2099" spc="144" dirty="0">
                <a:solidFill>
                  <a:srgbClr val="FFFFFF"/>
                </a:solidFill>
                <a:latin typeface="Roboto Bold"/>
              </a:rPr>
              <a:t>COMPOSITION </a:t>
            </a:r>
          </a:p>
        </p:txBody>
      </p:sp>
      <p:sp>
        <p:nvSpPr>
          <p:cNvPr id="14" name="TextBox 14">
            <a:extLst>
              <a:ext uri="{FF2B5EF4-FFF2-40B4-BE49-F238E27FC236}">
                <a16:creationId xmlns:a16="http://schemas.microsoft.com/office/drawing/2014/main" xmlns="" id="{FBE3D035-E17B-7280-8757-00E8CDDC5D3E}"/>
              </a:ext>
            </a:extLst>
          </p:cNvPr>
          <p:cNvSpPr txBox="1"/>
          <p:nvPr/>
        </p:nvSpPr>
        <p:spPr>
          <a:xfrm>
            <a:off x="1028700" y="4249627"/>
            <a:ext cx="4963846" cy="422176"/>
          </a:xfrm>
          <a:prstGeom prst="rect">
            <a:avLst/>
          </a:prstGeom>
        </p:spPr>
        <p:txBody>
          <a:bodyPr lIns="0" tIns="0" rIns="0" bIns="0" rtlCol="0" anchor="t">
            <a:spAutoFit/>
          </a:bodyPr>
          <a:lstStyle/>
          <a:p>
            <a:pPr>
              <a:lnSpc>
                <a:spcPts val="3499"/>
              </a:lnSpc>
            </a:pPr>
            <a:r>
              <a:rPr lang="en-US" sz="2499" dirty="0">
                <a:solidFill>
                  <a:srgbClr val="000000"/>
                </a:solidFill>
                <a:latin typeface="Roboto Bold"/>
              </a:rPr>
              <a:t>Regulation 6(1) </a:t>
            </a:r>
          </a:p>
        </p:txBody>
      </p:sp>
      <p:sp>
        <p:nvSpPr>
          <p:cNvPr id="15" name="TextBox 15">
            <a:extLst>
              <a:ext uri="{FF2B5EF4-FFF2-40B4-BE49-F238E27FC236}">
                <a16:creationId xmlns:a16="http://schemas.microsoft.com/office/drawing/2014/main" xmlns="" id="{1B569C49-C2B3-BB1C-30FB-2C84495C87FA}"/>
              </a:ext>
            </a:extLst>
          </p:cNvPr>
          <p:cNvSpPr txBox="1"/>
          <p:nvPr/>
        </p:nvSpPr>
        <p:spPr>
          <a:xfrm>
            <a:off x="1028700" y="4736573"/>
            <a:ext cx="14294290" cy="4350550"/>
          </a:xfrm>
          <a:prstGeom prst="rect">
            <a:avLst/>
          </a:prstGeom>
        </p:spPr>
        <p:txBody>
          <a:bodyPr wrap="square" lIns="0" tIns="0" rIns="0" bIns="0" rtlCol="0" anchor="t">
            <a:spAutoFit/>
          </a:bodyPr>
          <a:lstStyle/>
          <a:p>
            <a:pPr>
              <a:lnSpc>
                <a:spcPts val="3779"/>
              </a:lnSpc>
            </a:pPr>
            <a:r>
              <a:rPr lang="en-US" sz="2699" dirty="0">
                <a:solidFill>
                  <a:srgbClr val="000000"/>
                </a:solidFill>
                <a:latin typeface="Roboto"/>
              </a:rPr>
              <a:t>5. (1) All classes of </a:t>
            </a:r>
            <a:r>
              <a:rPr lang="en-US" sz="2699" u="sng" dirty="0">
                <a:solidFill>
                  <a:srgbClr val="000000"/>
                </a:solidFill>
                <a:latin typeface="Roboto"/>
              </a:rPr>
              <a:t>whole muscle processed meat products</a:t>
            </a:r>
            <a:r>
              <a:rPr lang="en-US" sz="2699" dirty="0">
                <a:solidFill>
                  <a:srgbClr val="000000"/>
                </a:solidFill>
                <a:latin typeface="Roboto"/>
              </a:rPr>
              <a:t> -</a:t>
            </a:r>
          </a:p>
          <a:p>
            <a:pPr>
              <a:lnSpc>
                <a:spcPts val="3779"/>
              </a:lnSpc>
            </a:pPr>
            <a:r>
              <a:rPr lang="en-US" sz="2699" dirty="0">
                <a:solidFill>
                  <a:srgbClr val="000000"/>
                </a:solidFill>
                <a:latin typeface="Roboto"/>
              </a:rPr>
              <a:t>	(a) shall contain no added pork rinds</a:t>
            </a:r>
          </a:p>
          <a:p>
            <a:pPr>
              <a:lnSpc>
                <a:spcPts val="3779"/>
              </a:lnSpc>
            </a:pPr>
            <a:r>
              <a:rPr lang="en-US" sz="2699" dirty="0">
                <a:solidFill>
                  <a:srgbClr val="000000"/>
                </a:solidFill>
                <a:latin typeface="Roboto"/>
              </a:rPr>
              <a:t>	(b) shall contain no added gelatin</a:t>
            </a:r>
          </a:p>
          <a:p>
            <a:pPr>
              <a:lnSpc>
                <a:spcPts val="3779"/>
              </a:lnSpc>
            </a:pPr>
            <a:r>
              <a:rPr lang="en-US" sz="2699" dirty="0">
                <a:solidFill>
                  <a:srgbClr val="000000"/>
                </a:solidFill>
                <a:latin typeface="Roboto"/>
              </a:rPr>
              <a:t>	(c) shall contain no added defeathered skin</a:t>
            </a:r>
          </a:p>
          <a:p>
            <a:pPr>
              <a:lnSpc>
                <a:spcPts val="3779"/>
              </a:lnSpc>
            </a:pPr>
            <a:r>
              <a:rPr lang="en-US" sz="2699" dirty="0">
                <a:solidFill>
                  <a:srgbClr val="000000"/>
                </a:solidFill>
                <a:latin typeface="Roboto"/>
              </a:rPr>
              <a:t>	(d) shall contain no mechanically recovered meat</a:t>
            </a:r>
          </a:p>
          <a:p>
            <a:pPr>
              <a:lnSpc>
                <a:spcPts val="3779"/>
              </a:lnSpc>
            </a:pPr>
            <a:r>
              <a:rPr lang="en-US" sz="2699" dirty="0">
                <a:solidFill>
                  <a:srgbClr val="000000"/>
                </a:solidFill>
                <a:latin typeface="Roboto"/>
              </a:rPr>
              <a:t>	(e) may contain bone, rind, show pieces, batter or crumbs</a:t>
            </a:r>
          </a:p>
          <a:p>
            <a:pPr>
              <a:lnSpc>
                <a:spcPts val="3779"/>
              </a:lnSpc>
            </a:pPr>
            <a:r>
              <a:rPr lang="en-US" sz="2699" dirty="0">
                <a:solidFill>
                  <a:srgbClr val="000000"/>
                </a:solidFill>
                <a:latin typeface="Roboto"/>
              </a:rPr>
              <a:t>	(f) maybe smoked or unsmoked as well as cured or uncured</a:t>
            </a:r>
          </a:p>
          <a:p>
            <a:pPr>
              <a:lnSpc>
                <a:spcPts val="3779"/>
              </a:lnSpc>
            </a:pPr>
            <a:r>
              <a:rPr lang="en-US" sz="2699" dirty="0">
                <a:solidFill>
                  <a:srgbClr val="000000"/>
                </a:solidFill>
                <a:latin typeface="Roboto"/>
              </a:rPr>
              <a:t>	(g) shall comply with the compositional specifications as set out</a:t>
            </a:r>
          </a:p>
          <a:p>
            <a:pPr>
              <a:lnSpc>
                <a:spcPts val="3779"/>
              </a:lnSpc>
            </a:pPr>
            <a:endParaRPr lang="en-US" sz="2699" dirty="0">
              <a:solidFill>
                <a:srgbClr val="000000"/>
              </a:solidFill>
              <a:latin typeface="Roboto"/>
            </a:endParaRPr>
          </a:p>
        </p:txBody>
      </p:sp>
      <p:pic>
        <p:nvPicPr>
          <p:cNvPr id="6" name="Picture 12">
            <a:extLst>
              <a:ext uri="{FF2B5EF4-FFF2-40B4-BE49-F238E27FC236}">
                <a16:creationId xmlns:a16="http://schemas.microsoft.com/office/drawing/2014/main" xmlns="" id="{F910C143-8ADE-330F-3DE7-D9FE737C3F90}"/>
              </a:ext>
            </a:extLst>
          </p:cNvPr>
          <p:cNvPicPr>
            <a:picLocks noChangeAspect="1"/>
          </p:cNvPicPr>
          <p:nvPr/>
        </p:nvPicPr>
        <p:blipFill>
          <a:blip r:embed="rId2"/>
          <a:srcRect/>
          <a:stretch>
            <a:fillRect/>
          </a:stretch>
        </p:blipFill>
        <p:spPr>
          <a:xfrm>
            <a:off x="15697135" y="9496524"/>
            <a:ext cx="2590865" cy="790476"/>
          </a:xfrm>
          <a:prstGeom prst="rect">
            <a:avLst/>
          </a:prstGeom>
        </p:spPr>
      </p:pic>
      <p:pic>
        <p:nvPicPr>
          <p:cNvPr id="7" name="Picture 6">
            <a:extLst>
              <a:ext uri="{FF2B5EF4-FFF2-40B4-BE49-F238E27FC236}">
                <a16:creationId xmlns:a16="http://schemas.microsoft.com/office/drawing/2014/main" xmlns="" id="{9ACE1450-D550-9263-C9F2-55B3CAF17048}"/>
              </a:ext>
            </a:extLst>
          </p:cNvPr>
          <p:cNvPicPr>
            <a:picLocks noChangeAspect="1"/>
          </p:cNvPicPr>
          <p:nvPr/>
        </p:nvPicPr>
        <p:blipFill>
          <a:blip r:embed="rId3"/>
          <a:stretch>
            <a:fillRect/>
          </a:stretch>
        </p:blipFill>
        <p:spPr>
          <a:xfrm>
            <a:off x="15011401" y="141090"/>
            <a:ext cx="3130744" cy="1563426"/>
          </a:xfrm>
          <a:prstGeom prst="rect">
            <a:avLst/>
          </a:prstGeom>
        </p:spPr>
      </p:pic>
      <p:pic>
        <p:nvPicPr>
          <p:cNvPr id="2050" name="Picture 2" descr="Meat-Works Images – Browse 37 Stock Photos, Vectors, and Video | Adobe ...">
            <a:extLst>
              <a:ext uri="{FF2B5EF4-FFF2-40B4-BE49-F238E27FC236}">
                <a16:creationId xmlns:a16="http://schemas.microsoft.com/office/drawing/2014/main" xmlns="" id="{44D2BB4D-FE56-2334-C19A-B23BA80AA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0795" y="1620727"/>
            <a:ext cx="3738390" cy="208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24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DAF60C-A4CD-2569-9222-BD85AE545B7C}"/>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xmlns="" id="{71C79266-EA35-FA85-3421-373EC085686F}"/>
              </a:ext>
            </a:extLst>
          </p:cNvPr>
          <p:cNvSpPr txBox="1"/>
          <p:nvPr/>
        </p:nvSpPr>
        <p:spPr>
          <a:xfrm>
            <a:off x="1160251" y="822007"/>
            <a:ext cx="2089584" cy="346249"/>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144" normalizeH="0" baseline="0" noProof="0" dirty="0">
                <a:ln>
                  <a:noFill/>
                </a:ln>
                <a:solidFill>
                  <a:srgbClr val="FFFFFF"/>
                </a:solidFill>
                <a:effectLst/>
                <a:uLnTx/>
                <a:uFillTx/>
                <a:latin typeface="Roboto Bold"/>
                <a:ea typeface="+mn-ea"/>
                <a:cs typeface="+mn-cs"/>
              </a:rPr>
              <a:t> </a:t>
            </a:r>
          </a:p>
        </p:txBody>
      </p:sp>
      <p:sp>
        <p:nvSpPr>
          <p:cNvPr id="14" name="TextBox 14">
            <a:extLst>
              <a:ext uri="{FF2B5EF4-FFF2-40B4-BE49-F238E27FC236}">
                <a16:creationId xmlns:a16="http://schemas.microsoft.com/office/drawing/2014/main" xmlns="" id="{C3DCC556-C63B-F469-8AC8-F35EC4F59BDF}"/>
              </a:ext>
            </a:extLst>
          </p:cNvPr>
          <p:cNvSpPr txBox="1"/>
          <p:nvPr/>
        </p:nvSpPr>
        <p:spPr>
          <a:xfrm>
            <a:off x="1028700" y="4249627"/>
            <a:ext cx="4963846" cy="422176"/>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Roboto Bold"/>
                <a:ea typeface="+mn-ea"/>
                <a:cs typeface="+mn-cs"/>
              </a:rPr>
              <a:t> </a:t>
            </a:r>
          </a:p>
        </p:txBody>
      </p:sp>
      <p:pic>
        <p:nvPicPr>
          <p:cNvPr id="7" name="Picture 6">
            <a:extLst>
              <a:ext uri="{FF2B5EF4-FFF2-40B4-BE49-F238E27FC236}">
                <a16:creationId xmlns:a16="http://schemas.microsoft.com/office/drawing/2014/main" xmlns="" id="{F01DA501-6822-BA30-FC02-42726DEE9578}"/>
              </a:ext>
            </a:extLst>
          </p:cNvPr>
          <p:cNvPicPr>
            <a:picLocks noChangeAspect="1"/>
          </p:cNvPicPr>
          <p:nvPr/>
        </p:nvPicPr>
        <p:blipFill>
          <a:blip r:embed="rId2"/>
          <a:srcRect l="9004" t="17760" r="10177" b="15886"/>
          <a:stretch/>
        </p:blipFill>
        <p:spPr>
          <a:xfrm>
            <a:off x="381001" y="0"/>
            <a:ext cx="17373600" cy="9944100"/>
          </a:xfrm>
          <a:prstGeom prst="rect">
            <a:avLst/>
          </a:prstGeom>
        </p:spPr>
      </p:pic>
    </p:spTree>
    <p:extLst>
      <p:ext uri="{BB962C8B-B14F-4D97-AF65-F5344CB8AC3E}">
        <p14:creationId xmlns:p14="http://schemas.microsoft.com/office/powerpoint/2010/main" val="110876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87B3CF-6607-B6F0-E259-8D424B84CED5}"/>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xmlns="" id="{D08609B4-4714-B29C-D87A-99F9E13EF92A}"/>
              </a:ext>
            </a:extLst>
          </p:cNvPr>
          <p:cNvSpPr txBox="1"/>
          <p:nvPr/>
        </p:nvSpPr>
        <p:spPr>
          <a:xfrm>
            <a:off x="1160251" y="822007"/>
            <a:ext cx="2089584" cy="346249"/>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144" normalizeH="0" baseline="0" noProof="0" dirty="0">
                <a:ln>
                  <a:noFill/>
                </a:ln>
                <a:solidFill>
                  <a:srgbClr val="FFFFFF"/>
                </a:solidFill>
                <a:effectLst/>
                <a:uLnTx/>
                <a:uFillTx/>
                <a:latin typeface="Roboto Bold"/>
                <a:ea typeface="+mn-ea"/>
                <a:cs typeface="+mn-cs"/>
              </a:rPr>
              <a:t> </a:t>
            </a:r>
          </a:p>
        </p:txBody>
      </p:sp>
      <p:sp>
        <p:nvSpPr>
          <p:cNvPr id="15" name="TextBox 15">
            <a:extLst>
              <a:ext uri="{FF2B5EF4-FFF2-40B4-BE49-F238E27FC236}">
                <a16:creationId xmlns:a16="http://schemas.microsoft.com/office/drawing/2014/main" xmlns="" id="{971B977D-49D5-B14F-7E78-5D7502F77995}"/>
              </a:ext>
            </a:extLst>
          </p:cNvPr>
          <p:cNvSpPr txBox="1"/>
          <p:nvPr/>
        </p:nvSpPr>
        <p:spPr>
          <a:xfrm>
            <a:off x="1028700" y="4736573"/>
            <a:ext cx="14294290" cy="939360"/>
          </a:xfrm>
          <a:prstGeom prst="rect">
            <a:avLst/>
          </a:prstGeom>
        </p:spPr>
        <p:txBody>
          <a:bodyPr wrap="square" lIns="0" tIns="0" rIns="0" bIns="0" rtlCol="0" anchor="t">
            <a:spAutoFit/>
          </a:bodyPr>
          <a:lstStyle/>
          <a:p>
            <a:pPr marL="0" marR="0" lvl="0" indent="0" algn="l" defTabSz="914400" rtl="0" eaLnBrk="1" fontAlgn="auto" latinLnBrk="0" hangingPunct="1">
              <a:lnSpc>
                <a:spcPts val="3779"/>
              </a:lnSpc>
              <a:spcBef>
                <a:spcPts val="0"/>
              </a:spcBef>
              <a:spcAft>
                <a:spcPts val="0"/>
              </a:spcAft>
              <a:buClrTx/>
              <a:buSzTx/>
              <a:buFontTx/>
              <a:buNone/>
              <a:tabLst/>
              <a:defRPr/>
            </a:pPr>
            <a:endParaRPr kumimoji="0" lang="en-US" sz="2699" b="0" i="0" u="none" strike="noStrike" kern="1200" cap="none" spc="0" normalizeH="0" baseline="0" noProof="0" dirty="0">
              <a:ln>
                <a:noFill/>
              </a:ln>
              <a:solidFill>
                <a:srgbClr val="000000"/>
              </a:solidFill>
              <a:effectLst/>
              <a:uLnTx/>
              <a:uFillTx/>
              <a:latin typeface="Roboto"/>
              <a:ea typeface="+mn-ea"/>
              <a:cs typeface="+mn-cs"/>
            </a:endParaRPr>
          </a:p>
          <a:p>
            <a:pPr marL="0" marR="0" lvl="0" indent="0" algn="l" defTabSz="914400" rtl="0" eaLnBrk="1" fontAlgn="auto" latinLnBrk="0" hangingPunct="1">
              <a:lnSpc>
                <a:spcPts val="3779"/>
              </a:lnSpc>
              <a:spcBef>
                <a:spcPts val="0"/>
              </a:spcBef>
              <a:spcAft>
                <a:spcPts val="0"/>
              </a:spcAft>
              <a:buClrTx/>
              <a:buSzTx/>
              <a:buFontTx/>
              <a:buNone/>
              <a:tabLst/>
              <a:defRPr/>
            </a:pPr>
            <a:endParaRPr kumimoji="0" lang="en-US" sz="2699" b="0" i="0" u="none" strike="noStrike" kern="1200" cap="none" spc="0" normalizeH="0" baseline="0" noProof="0" dirty="0">
              <a:ln>
                <a:noFill/>
              </a:ln>
              <a:solidFill>
                <a:srgbClr val="000000"/>
              </a:solidFill>
              <a:effectLst/>
              <a:uLnTx/>
              <a:uFillTx/>
              <a:latin typeface="Roboto"/>
              <a:ea typeface="+mn-ea"/>
              <a:cs typeface="+mn-cs"/>
            </a:endParaRPr>
          </a:p>
        </p:txBody>
      </p:sp>
      <p:pic>
        <p:nvPicPr>
          <p:cNvPr id="7" name="Picture 6">
            <a:extLst>
              <a:ext uri="{FF2B5EF4-FFF2-40B4-BE49-F238E27FC236}">
                <a16:creationId xmlns:a16="http://schemas.microsoft.com/office/drawing/2014/main" xmlns="" id="{E2CDBD64-F6C5-26ED-9C1B-32B0C501A460}"/>
              </a:ext>
            </a:extLst>
          </p:cNvPr>
          <p:cNvPicPr>
            <a:picLocks noChangeAspect="1"/>
          </p:cNvPicPr>
          <p:nvPr/>
        </p:nvPicPr>
        <p:blipFill>
          <a:blip r:embed="rId2"/>
          <a:srcRect l="9004" t="18889" r="11347" b="2222"/>
          <a:stretch/>
        </p:blipFill>
        <p:spPr>
          <a:xfrm>
            <a:off x="276293" y="0"/>
            <a:ext cx="17630707" cy="9867901"/>
          </a:xfrm>
          <a:prstGeom prst="rect">
            <a:avLst/>
          </a:prstGeom>
        </p:spPr>
      </p:pic>
    </p:spTree>
    <p:extLst>
      <p:ext uri="{BB962C8B-B14F-4D97-AF65-F5344CB8AC3E}">
        <p14:creationId xmlns:p14="http://schemas.microsoft.com/office/powerpoint/2010/main" val="189469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C53B2C-6A75-E29C-A45A-9CAD26B9AFB5}"/>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xmlns="" id="{EE543135-37CD-6923-5A52-ECF92827BC53}"/>
              </a:ext>
            </a:extLst>
          </p:cNvPr>
          <p:cNvSpPr txBox="1"/>
          <p:nvPr/>
        </p:nvSpPr>
        <p:spPr>
          <a:xfrm>
            <a:off x="1160251" y="822007"/>
            <a:ext cx="2089584" cy="346249"/>
          </a:xfrm>
          <a:prstGeom prst="rect">
            <a:avLst/>
          </a:prstGeom>
        </p:spPr>
        <p:txBody>
          <a:bodyPr wrap="square"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144" normalizeH="0" baseline="0" noProof="0" dirty="0">
                <a:ln>
                  <a:noFill/>
                </a:ln>
                <a:solidFill>
                  <a:srgbClr val="FFFFFF"/>
                </a:solidFill>
                <a:effectLst/>
                <a:uLnTx/>
                <a:uFillTx/>
                <a:latin typeface="Roboto Bold"/>
                <a:ea typeface="+mn-ea"/>
                <a:cs typeface="+mn-cs"/>
              </a:rPr>
              <a:t>COMPOSITION </a:t>
            </a:r>
          </a:p>
        </p:txBody>
      </p:sp>
      <p:sp>
        <p:nvSpPr>
          <p:cNvPr id="14" name="TextBox 14">
            <a:extLst>
              <a:ext uri="{FF2B5EF4-FFF2-40B4-BE49-F238E27FC236}">
                <a16:creationId xmlns:a16="http://schemas.microsoft.com/office/drawing/2014/main" xmlns="" id="{57C422BB-DC5B-9913-5E78-A2951FD21ED3}"/>
              </a:ext>
            </a:extLst>
          </p:cNvPr>
          <p:cNvSpPr txBox="1"/>
          <p:nvPr/>
        </p:nvSpPr>
        <p:spPr>
          <a:xfrm>
            <a:off x="1160251" y="4305300"/>
            <a:ext cx="4963846" cy="422176"/>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Roboto Bold"/>
                <a:ea typeface="+mn-ea"/>
                <a:cs typeface="+mn-cs"/>
              </a:rPr>
              <a:t> </a:t>
            </a:r>
          </a:p>
        </p:txBody>
      </p:sp>
      <p:pic>
        <p:nvPicPr>
          <p:cNvPr id="7" name="Picture 6">
            <a:extLst>
              <a:ext uri="{FF2B5EF4-FFF2-40B4-BE49-F238E27FC236}">
                <a16:creationId xmlns:a16="http://schemas.microsoft.com/office/drawing/2014/main" xmlns="" id="{4A84A16B-7B4E-3EC0-290C-3CA25D5CC816}"/>
              </a:ext>
            </a:extLst>
          </p:cNvPr>
          <p:cNvPicPr>
            <a:picLocks noChangeAspect="1"/>
          </p:cNvPicPr>
          <p:nvPr/>
        </p:nvPicPr>
        <p:blipFill>
          <a:blip r:embed="rId2"/>
          <a:srcRect l="9005" t="16668" r="12519" b="2222"/>
          <a:stretch/>
        </p:blipFill>
        <p:spPr>
          <a:xfrm>
            <a:off x="73616" y="342900"/>
            <a:ext cx="18214384" cy="9753599"/>
          </a:xfrm>
          <a:prstGeom prst="rect">
            <a:avLst/>
          </a:prstGeom>
        </p:spPr>
      </p:pic>
    </p:spTree>
    <p:extLst>
      <p:ext uri="{BB962C8B-B14F-4D97-AF65-F5344CB8AC3E}">
        <p14:creationId xmlns:p14="http://schemas.microsoft.com/office/powerpoint/2010/main" val="224174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D086F6-AB88-633C-6333-CAC798616963}"/>
              </a:ext>
            </a:extLst>
          </p:cNvPr>
          <p:cNvPicPr>
            <a:picLocks noChangeAspect="1"/>
          </p:cNvPicPr>
          <p:nvPr/>
        </p:nvPicPr>
        <p:blipFill>
          <a:blip r:embed="rId2"/>
          <a:srcRect l="8419" t="16667" r="11933" b="1111"/>
          <a:stretch/>
        </p:blipFill>
        <p:spPr>
          <a:xfrm>
            <a:off x="92676" y="190500"/>
            <a:ext cx="17966724" cy="9525000"/>
          </a:xfrm>
          <a:prstGeom prst="rect">
            <a:avLst/>
          </a:prstGeom>
        </p:spPr>
      </p:pic>
    </p:spTree>
    <p:extLst>
      <p:ext uri="{BB962C8B-B14F-4D97-AF65-F5344CB8AC3E}">
        <p14:creationId xmlns:p14="http://schemas.microsoft.com/office/powerpoint/2010/main" val="1427033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4779</TotalTime>
  <Words>3347</Words>
  <Application>Microsoft Office PowerPoint</Application>
  <PresentationFormat>Custom</PresentationFormat>
  <Paragraphs>355</Paragraphs>
  <Slides>35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Roboto</vt:lpstr>
      <vt:lpstr>Arial</vt:lpstr>
      <vt:lpstr>Courier New</vt:lpstr>
      <vt:lpstr>Roboto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Clean Healthy Food Presentation Template</dc:title>
  <dc:creator>Armand Visagie</dc:creator>
  <cp:lastModifiedBy>Microsoft account</cp:lastModifiedBy>
  <cp:revision>30</cp:revision>
  <cp:lastPrinted>2023-02-22T06:00:08Z</cp:lastPrinted>
  <dcterms:created xsi:type="dcterms:W3CDTF">2006-08-16T00:00:00Z</dcterms:created>
  <dcterms:modified xsi:type="dcterms:W3CDTF">2025-02-17T13:00:06Z</dcterms:modified>
  <dc:identifier>DAFbG4omiak</dc:identifier>
</cp:coreProperties>
</file>