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21"/>
  </p:notesMasterIdLst>
  <p:handoutMasterIdLst>
    <p:handoutMasterId r:id="rId22"/>
  </p:handoutMasterIdLst>
  <p:sldIdLst>
    <p:sldId id="260" r:id="rId2"/>
    <p:sldId id="261" r:id="rId3"/>
    <p:sldId id="292" r:id="rId4"/>
    <p:sldId id="298" r:id="rId5"/>
    <p:sldId id="262" r:id="rId6"/>
    <p:sldId id="266" r:id="rId7"/>
    <p:sldId id="263" r:id="rId8"/>
    <p:sldId id="299" r:id="rId9"/>
    <p:sldId id="285" r:id="rId10"/>
    <p:sldId id="300" r:id="rId11"/>
    <p:sldId id="294" r:id="rId12"/>
    <p:sldId id="264" r:id="rId13"/>
    <p:sldId id="296" r:id="rId14"/>
    <p:sldId id="291" r:id="rId15"/>
    <p:sldId id="288" r:id="rId16"/>
    <p:sldId id="275" r:id="rId17"/>
    <p:sldId id="295" r:id="rId18"/>
    <p:sldId id="297" r:id="rId19"/>
    <p:sldId id="282" r:id="rId2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8A73990-C8E5-4544-A515-831095236E02}">
          <p14:sldIdLst>
            <p14:sldId id="260"/>
            <p14:sldId id="261"/>
            <p14:sldId id="292"/>
            <p14:sldId id="298"/>
          </p14:sldIdLst>
        </p14:section>
        <p14:section name="Untitled Section" id="{BC7E7F88-1446-4C33-A244-F3336B2639ED}">
          <p14:sldIdLst>
            <p14:sldId id="262"/>
            <p14:sldId id="266"/>
            <p14:sldId id="263"/>
            <p14:sldId id="299"/>
            <p14:sldId id="285"/>
            <p14:sldId id="300"/>
            <p14:sldId id="294"/>
            <p14:sldId id="264"/>
            <p14:sldId id="296"/>
            <p14:sldId id="291"/>
            <p14:sldId id="288"/>
            <p14:sldId id="275"/>
            <p14:sldId id="295"/>
            <p14:sldId id="297"/>
            <p14:sldId id="28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4" autoAdjust="0"/>
    <p:restoredTop sz="94202" autoAdjust="0"/>
  </p:normalViewPr>
  <p:slideViewPr>
    <p:cSldViewPr snapToGrid="0">
      <p:cViewPr varScale="1">
        <p:scale>
          <a:sx n="70" d="100"/>
          <a:sy n="70" d="100"/>
        </p:scale>
        <p:origin x="412"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explosion val="5"/>
          <c:dPt>
            <c:idx val="0"/>
            <c:bubble3D val="0"/>
            <c:spPr>
              <a:solidFill>
                <a:schemeClr val="accent1"/>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4343-4C36-B9B9-B4247EF0C2E5}"/>
              </c:ext>
            </c:extLst>
          </c:dPt>
          <c:dPt>
            <c:idx val="1"/>
            <c:bubble3D val="0"/>
            <c:spPr>
              <a:solidFill>
                <a:schemeClr val="accent2"/>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4343-4C36-B9B9-B4247EF0C2E5}"/>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Producers!$B$69:$C$69</c:f>
              <c:strCache>
                <c:ptCount val="2"/>
                <c:pt idx="0">
                  <c:v>Approved</c:v>
                </c:pt>
                <c:pt idx="1">
                  <c:v>Not complying</c:v>
                </c:pt>
              </c:strCache>
            </c:strRef>
          </c:cat>
          <c:val>
            <c:numRef>
              <c:f>Producers!$B$70:$C$70</c:f>
              <c:numCache>
                <c:formatCode>0%</c:formatCode>
                <c:ptCount val="2"/>
                <c:pt idx="0">
                  <c:v>240</c:v>
                </c:pt>
                <c:pt idx="1">
                  <c:v>76</c:v>
                </c:pt>
              </c:numCache>
            </c:numRef>
          </c:val>
          <c:extLst xmlns:c16r2="http://schemas.microsoft.com/office/drawing/2015/06/chart">
            <c:ext xmlns:c16="http://schemas.microsoft.com/office/drawing/2014/chart" uri="{C3380CC4-5D6E-409C-BE32-E72D297353CC}">
              <c16:uniqueId val="{00000004-4343-4C36-B9B9-B4247EF0C2E5}"/>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ZA"/>
              <a:t>131 Directions issued</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9.7136482939632549E-2"/>
          <c:y val="0.17634259259259263"/>
          <c:w val="0.90286351706036749"/>
          <c:h val="0.61498432487605714"/>
        </c:manualLayout>
      </c:layout>
      <c:barChart>
        <c:barDir val="col"/>
        <c:grouping val="clustered"/>
        <c:varyColors val="0"/>
        <c:ser>
          <c:idx val="0"/>
          <c:order val="0"/>
          <c:tx>
            <c:strRef>
              <c:f>Producers!$A$70</c:f>
              <c:strCache>
                <c:ptCount val="1"/>
                <c:pt idx="0">
                  <c:v>Composition</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Producers!$B$69:$C$69</c:f>
              <c:strCache>
                <c:ptCount val="2"/>
                <c:pt idx="0">
                  <c:v>April - July 2020</c:v>
                </c:pt>
                <c:pt idx="1">
                  <c:v>August - December 2020</c:v>
                </c:pt>
              </c:strCache>
            </c:strRef>
          </c:cat>
          <c:val>
            <c:numRef>
              <c:f>Producers!$B$70:$C$70</c:f>
              <c:numCache>
                <c:formatCode>General</c:formatCode>
                <c:ptCount val="2"/>
                <c:pt idx="0">
                  <c:v>21</c:v>
                </c:pt>
                <c:pt idx="1">
                  <c:v>13</c:v>
                </c:pt>
              </c:numCache>
            </c:numRef>
          </c:val>
          <c:extLst xmlns:c16r2="http://schemas.microsoft.com/office/drawing/2015/06/chart">
            <c:ext xmlns:c16="http://schemas.microsoft.com/office/drawing/2014/chart" uri="{C3380CC4-5D6E-409C-BE32-E72D297353CC}">
              <c16:uniqueId val="{00000000-EFFD-4242-A1FE-D068FF47EB56}"/>
            </c:ext>
          </c:extLst>
        </c:ser>
        <c:ser>
          <c:idx val="1"/>
          <c:order val="1"/>
          <c:tx>
            <c:strRef>
              <c:f>Producers!$A$71</c:f>
              <c:strCache>
                <c:ptCount val="1"/>
                <c:pt idx="0">
                  <c:v>Marking on containers</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Producers!$B$69:$C$69</c:f>
              <c:strCache>
                <c:ptCount val="2"/>
                <c:pt idx="0">
                  <c:v>April - July 2020</c:v>
                </c:pt>
                <c:pt idx="1">
                  <c:v>August - December 2020</c:v>
                </c:pt>
              </c:strCache>
            </c:strRef>
          </c:cat>
          <c:val>
            <c:numRef>
              <c:f>Producers!$B$71:$C$71</c:f>
              <c:numCache>
                <c:formatCode>General</c:formatCode>
                <c:ptCount val="2"/>
                <c:pt idx="0">
                  <c:v>19</c:v>
                </c:pt>
                <c:pt idx="1">
                  <c:v>78</c:v>
                </c:pt>
              </c:numCache>
            </c:numRef>
          </c:val>
          <c:extLst xmlns:c16r2="http://schemas.microsoft.com/office/drawing/2015/06/chart">
            <c:ext xmlns:c16="http://schemas.microsoft.com/office/drawing/2014/chart" uri="{C3380CC4-5D6E-409C-BE32-E72D297353CC}">
              <c16:uniqueId val="{00000001-EFFD-4242-A1FE-D068FF47EB56}"/>
            </c:ext>
          </c:extLst>
        </c:ser>
        <c:dLbls>
          <c:dLblPos val="inEnd"/>
          <c:showLegendKey val="0"/>
          <c:showVal val="1"/>
          <c:showCatName val="0"/>
          <c:showSerName val="0"/>
          <c:showPercent val="0"/>
          <c:showBubbleSize val="0"/>
        </c:dLbls>
        <c:gapWidth val="100"/>
        <c:overlap val="-24"/>
        <c:axId val="391394632"/>
        <c:axId val="391396200"/>
      </c:barChart>
      <c:catAx>
        <c:axId val="391394632"/>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91396200"/>
        <c:crosses val="autoZero"/>
        <c:auto val="1"/>
        <c:lblAlgn val="ctr"/>
        <c:lblOffset val="100"/>
        <c:noMultiLvlLbl val="0"/>
      </c:catAx>
      <c:valAx>
        <c:axId val="391396200"/>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91394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1F976D8-0CA6-4240-834B-C87AE559F00D}" type="datetimeFigureOut">
              <a:rPr lang="en-ZA" smtClean="0"/>
              <a:t>2021/05/14</a:t>
            </a:fld>
            <a:endParaRPr lang="en-ZA"/>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BBC2BBF-AFF2-4335-BED8-A649BD57F5F2}" type="slidenum">
              <a:rPr lang="en-ZA" smtClean="0"/>
              <a:t>‹#›</a:t>
            </a:fld>
            <a:endParaRPr lang="en-ZA"/>
          </a:p>
        </p:txBody>
      </p:sp>
    </p:spTree>
    <p:extLst>
      <p:ext uri="{BB962C8B-B14F-4D97-AF65-F5344CB8AC3E}">
        <p14:creationId xmlns:p14="http://schemas.microsoft.com/office/powerpoint/2010/main" val="1364886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130022A-55FF-484F-A362-081CE47FD6D5}" type="datetimeFigureOut">
              <a:rPr lang="en-ZA" smtClean="0"/>
              <a:t>2021/05/14</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347DDE3-F953-4191-9383-A40AAAB65E06}" type="slidenum">
              <a:rPr lang="en-ZA" smtClean="0"/>
              <a:t>‹#›</a:t>
            </a:fld>
            <a:endParaRPr lang="en-ZA"/>
          </a:p>
        </p:txBody>
      </p:sp>
    </p:spTree>
    <p:extLst>
      <p:ext uri="{BB962C8B-B14F-4D97-AF65-F5344CB8AC3E}">
        <p14:creationId xmlns:p14="http://schemas.microsoft.com/office/powerpoint/2010/main" val="3237061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AE1F7F26-DEA7-4685-B355-64C9967E4395}" type="datetimeFigureOut">
              <a:rPr lang="en-ZA" smtClean="0"/>
              <a:t>2021/05/14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DDFFE75-D5EB-4EE8-AE2F-046390735ED8}" type="slidenum">
              <a:rPr lang="en-ZA" smtClean="0"/>
              <a:t>‹#›</a:t>
            </a:fld>
            <a:endParaRPr lang="en-ZA"/>
          </a:p>
        </p:txBody>
      </p:sp>
    </p:spTree>
    <p:extLst>
      <p:ext uri="{BB962C8B-B14F-4D97-AF65-F5344CB8AC3E}">
        <p14:creationId xmlns:p14="http://schemas.microsoft.com/office/powerpoint/2010/main" val="623166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AE1F7F26-DEA7-4685-B355-64C9967E4395}" type="datetimeFigureOut">
              <a:rPr lang="en-ZA" smtClean="0"/>
              <a:t>2021/05/14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DDFFE75-D5EB-4EE8-AE2F-046390735ED8}" type="slidenum">
              <a:rPr lang="en-ZA" smtClean="0"/>
              <a:t>‹#›</a:t>
            </a:fld>
            <a:endParaRPr lang="en-ZA"/>
          </a:p>
        </p:txBody>
      </p:sp>
    </p:spTree>
    <p:extLst>
      <p:ext uri="{BB962C8B-B14F-4D97-AF65-F5344CB8AC3E}">
        <p14:creationId xmlns:p14="http://schemas.microsoft.com/office/powerpoint/2010/main" val="1789515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AE1F7F26-DEA7-4685-B355-64C9967E4395}" type="datetimeFigureOut">
              <a:rPr lang="en-ZA" smtClean="0"/>
              <a:t>2021/05/14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DDFFE75-D5EB-4EE8-AE2F-046390735ED8}" type="slidenum">
              <a:rPr lang="en-ZA" smtClean="0"/>
              <a:t>‹#›</a:t>
            </a:fld>
            <a:endParaRPr lang="en-ZA"/>
          </a:p>
        </p:txBody>
      </p:sp>
    </p:spTree>
    <p:extLst>
      <p:ext uri="{BB962C8B-B14F-4D97-AF65-F5344CB8AC3E}">
        <p14:creationId xmlns:p14="http://schemas.microsoft.com/office/powerpoint/2010/main" val="4181692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AE1F7F26-DEA7-4685-B355-64C9967E4395}" type="datetimeFigureOut">
              <a:rPr lang="en-ZA" smtClean="0"/>
              <a:t>2021/05/14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DDFFE75-D5EB-4EE8-AE2F-046390735ED8}" type="slidenum">
              <a:rPr lang="en-ZA" smtClean="0"/>
              <a:t>‹#›</a:t>
            </a:fld>
            <a:endParaRPr lang="en-ZA"/>
          </a:p>
        </p:txBody>
      </p:sp>
    </p:spTree>
    <p:extLst>
      <p:ext uri="{BB962C8B-B14F-4D97-AF65-F5344CB8AC3E}">
        <p14:creationId xmlns:p14="http://schemas.microsoft.com/office/powerpoint/2010/main" val="3394091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1F7F26-DEA7-4685-B355-64C9967E4395}" type="datetimeFigureOut">
              <a:rPr lang="en-ZA" smtClean="0"/>
              <a:t>2021/05/14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DDFFE75-D5EB-4EE8-AE2F-046390735ED8}" type="slidenum">
              <a:rPr lang="en-ZA" smtClean="0"/>
              <a:t>‹#›</a:t>
            </a:fld>
            <a:endParaRPr lang="en-ZA"/>
          </a:p>
        </p:txBody>
      </p:sp>
    </p:spTree>
    <p:extLst>
      <p:ext uri="{BB962C8B-B14F-4D97-AF65-F5344CB8AC3E}">
        <p14:creationId xmlns:p14="http://schemas.microsoft.com/office/powerpoint/2010/main" val="1096633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AE1F7F26-DEA7-4685-B355-64C9967E4395}" type="datetimeFigureOut">
              <a:rPr lang="en-ZA" smtClean="0"/>
              <a:t>2021/05/14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DDFFE75-D5EB-4EE8-AE2F-046390735ED8}" type="slidenum">
              <a:rPr lang="en-ZA" smtClean="0"/>
              <a:t>‹#›</a:t>
            </a:fld>
            <a:endParaRPr lang="en-ZA"/>
          </a:p>
        </p:txBody>
      </p:sp>
    </p:spTree>
    <p:extLst>
      <p:ext uri="{BB962C8B-B14F-4D97-AF65-F5344CB8AC3E}">
        <p14:creationId xmlns:p14="http://schemas.microsoft.com/office/powerpoint/2010/main" val="3368800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AE1F7F26-DEA7-4685-B355-64C9967E4395}" type="datetimeFigureOut">
              <a:rPr lang="en-ZA" smtClean="0"/>
              <a:t>2021/05/14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8DDFFE75-D5EB-4EE8-AE2F-046390735ED8}" type="slidenum">
              <a:rPr lang="en-ZA" smtClean="0"/>
              <a:t>‹#›</a:t>
            </a:fld>
            <a:endParaRPr lang="en-ZA"/>
          </a:p>
        </p:txBody>
      </p:sp>
    </p:spTree>
    <p:extLst>
      <p:ext uri="{BB962C8B-B14F-4D97-AF65-F5344CB8AC3E}">
        <p14:creationId xmlns:p14="http://schemas.microsoft.com/office/powerpoint/2010/main" val="102274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AE1F7F26-DEA7-4685-B355-64C9967E4395}" type="datetimeFigureOut">
              <a:rPr lang="en-ZA" smtClean="0"/>
              <a:t>2021/05/14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8DDFFE75-D5EB-4EE8-AE2F-046390735ED8}" type="slidenum">
              <a:rPr lang="en-ZA" smtClean="0"/>
              <a:t>‹#›</a:t>
            </a:fld>
            <a:endParaRPr lang="en-ZA"/>
          </a:p>
        </p:txBody>
      </p:sp>
    </p:spTree>
    <p:extLst>
      <p:ext uri="{BB962C8B-B14F-4D97-AF65-F5344CB8AC3E}">
        <p14:creationId xmlns:p14="http://schemas.microsoft.com/office/powerpoint/2010/main" val="2915302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1F7F26-DEA7-4685-B355-64C9967E4395}" type="datetimeFigureOut">
              <a:rPr lang="en-ZA" smtClean="0"/>
              <a:t>2021/05/14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8DDFFE75-D5EB-4EE8-AE2F-046390735ED8}" type="slidenum">
              <a:rPr lang="en-ZA" smtClean="0"/>
              <a:t>‹#›</a:t>
            </a:fld>
            <a:endParaRPr lang="en-ZA"/>
          </a:p>
        </p:txBody>
      </p:sp>
    </p:spTree>
    <p:extLst>
      <p:ext uri="{BB962C8B-B14F-4D97-AF65-F5344CB8AC3E}">
        <p14:creationId xmlns:p14="http://schemas.microsoft.com/office/powerpoint/2010/main" val="1721376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1F7F26-DEA7-4685-B355-64C9967E4395}" type="datetimeFigureOut">
              <a:rPr lang="en-ZA" smtClean="0"/>
              <a:t>2021/05/14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DDFFE75-D5EB-4EE8-AE2F-046390735ED8}" type="slidenum">
              <a:rPr lang="en-ZA" smtClean="0"/>
              <a:t>‹#›</a:t>
            </a:fld>
            <a:endParaRPr lang="en-ZA"/>
          </a:p>
        </p:txBody>
      </p:sp>
    </p:spTree>
    <p:extLst>
      <p:ext uri="{BB962C8B-B14F-4D97-AF65-F5344CB8AC3E}">
        <p14:creationId xmlns:p14="http://schemas.microsoft.com/office/powerpoint/2010/main" val="3809279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1F7F26-DEA7-4685-B355-64C9967E4395}" type="datetimeFigureOut">
              <a:rPr lang="en-ZA" smtClean="0"/>
              <a:t>2021/05/14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DDFFE75-D5EB-4EE8-AE2F-046390735ED8}" type="slidenum">
              <a:rPr lang="en-ZA" smtClean="0"/>
              <a:t>‹#›</a:t>
            </a:fld>
            <a:endParaRPr lang="en-ZA"/>
          </a:p>
        </p:txBody>
      </p:sp>
    </p:spTree>
    <p:extLst>
      <p:ext uri="{BB962C8B-B14F-4D97-AF65-F5344CB8AC3E}">
        <p14:creationId xmlns:p14="http://schemas.microsoft.com/office/powerpoint/2010/main" val="3724485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1F7F26-DEA7-4685-B355-64C9967E4395}" type="datetimeFigureOut">
              <a:rPr lang="en-ZA" smtClean="0"/>
              <a:t>2021/05/14</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FFE75-D5EB-4EE8-AE2F-046390735ED8}" type="slidenum">
              <a:rPr lang="en-ZA" smtClean="0"/>
              <a:t>‹#›</a:t>
            </a:fld>
            <a:endParaRPr lang="en-ZA"/>
          </a:p>
        </p:txBody>
      </p:sp>
    </p:spTree>
    <p:extLst>
      <p:ext uri="{BB962C8B-B14F-4D97-AF65-F5344CB8AC3E}">
        <p14:creationId xmlns:p14="http://schemas.microsoft.com/office/powerpoint/2010/main" val="623289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2582" y="2398872"/>
            <a:ext cx="9232231" cy="2824205"/>
          </a:xfrm>
        </p:spPr>
        <p:txBody>
          <a:bodyPr>
            <a:normAutofit/>
          </a:bodyPr>
          <a:lstStyle/>
          <a:p>
            <a:pPr>
              <a:lnSpc>
                <a:spcPct val="200000"/>
              </a:lnSpc>
            </a:pPr>
            <a:r>
              <a:rPr lang="en-ZA" sz="2000" b="1" dirty="0">
                <a:latin typeface="Arial Black" panose="020B0A04020102020204" pitchFamily="34" charset="0"/>
              </a:rPr>
              <a:t>AGRICULTURAL PRODUCTS STANDARD </a:t>
            </a:r>
            <a:r>
              <a:rPr lang="en-ZA" sz="2000" b="1" dirty="0" smtClean="0">
                <a:latin typeface="Arial Black" panose="020B0A04020102020204" pitchFamily="34" charset="0"/>
              </a:rPr>
              <a:t>ACT (No 119 of 1990)</a:t>
            </a:r>
            <a:br>
              <a:rPr lang="en-ZA" sz="2000" b="1" dirty="0" smtClean="0">
                <a:latin typeface="Arial Black" panose="020B0A04020102020204" pitchFamily="34" charset="0"/>
              </a:rPr>
            </a:br>
            <a:r>
              <a:rPr lang="en-ZA" sz="2000" b="1" dirty="0" smtClean="0">
                <a:latin typeface="Arial Black" panose="020B0A04020102020204" pitchFamily="34" charset="0"/>
              </a:rPr>
              <a:t> PROCESSED MEAT PRODUCT</a:t>
            </a:r>
            <a:br>
              <a:rPr lang="en-ZA" sz="2000" b="1" dirty="0" smtClean="0">
                <a:latin typeface="Arial Black" panose="020B0A04020102020204" pitchFamily="34" charset="0"/>
              </a:rPr>
            </a:br>
            <a:r>
              <a:rPr lang="en-ZA" sz="2000" b="1" dirty="0" smtClean="0">
                <a:latin typeface="Arial Black" panose="020B0A04020102020204" pitchFamily="34" charset="0"/>
              </a:rPr>
              <a:t>ASSIGNEE FEEDBACK -  SAMPA’S AGM MEETNG</a:t>
            </a:r>
            <a:r>
              <a:rPr lang="en-ZA" sz="2000" b="1" dirty="0">
                <a:latin typeface="Arial Black" panose="020B0A04020102020204" pitchFamily="34" charset="0"/>
              </a:rPr>
              <a:t/>
            </a:r>
            <a:br>
              <a:rPr lang="en-ZA" sz="2000" b="1" dirty="0">
                <a:latin typeface="Arial Black" panose="020B0A04020102020204" pitchFamily="34" charset="0"/>
              </a:rPr>
            </a:br>
            <a:r>
              <a:rPr lang="en-ZA" sz="2000" b="1" dirty="0" smtClean="0">
                <a:solidFill>
                  <a:srgbClr val="FF0000"/>
                </a:solidFill>
                <a:latin typeface="Arial Black" panose="020B0A04020102020204" pitchFamily="34" charset="0"/>
              </a:rPr>
              <a:t>05 May 2021 </a:t>
            </a:r>
            <a:endParaRPr lang="en-ZA" sz="2000" b="1" dirty="0">
              <a:solidFill>
                <a:srgbClr val="FF0000"/>
              </a:solidFill>
              <a:latin typeface="Arial Black" panose="020B0A04020102020204" pitchFamily="34" charset="0"/>
            </a:endParaRPr>
          </a:p>
        </p:txBody>
      </p:sp>
      <p:sp>
        <p:nvSpPr>
          <p:cNvPr id="5" name="Rectangle 3"/>
          <p:cNvSpPr>
            <a:spLocks noChangeArrowheads="1"/>
          </p:cNvSpPr>
          <p:nvPr/>
        </p:nvSpPr>
        <p:spPr bwMode="auto">
          <a:xfrm>
            <a:off x="0" y="1896"/>
            <a:ext cx="748108" cy="6856104"/>
          </a:xfrm>
          <a:prstGeom prst="rect">
            <a:avLst/>
          </a:prstGeom>
          <a:solidFill>
            <a:srgbClr val="006D86"/>
          </a:solidFill>
          <a:ln w="9525">
            <a:solidFill>
              <a:srgbClr val="006D86"/>
            </a:solidFill>
            <a:miter lim="800000"/>
            <a:headEnd/>
            <a:tailEnd/>
          </a:ln>
        </p:spPr>
        <p:txBody>
          <a:bodyPr vert="horz" wrap="square" lIns="91440" tIns="45720" rIns="91440" bIns="45720" numCol="1" anchor="t" anchorCtr="0" compatLnSpc="1">
            <a:prstTxWarp prst="textNoShape">
              <a:avLst/>
            </a:prstTxWarp>
          </a:bodyPr>
          <a:lstStyle/>
          <a:p>
            <a:endParaRPr lang="en-ZA"/>
          </a:p>
        </p:txBody>
      </p:sp>
      <p:sp>
        <p:nvSpPr>
          <p:cNvPr id="18" name="Rectangle 3"/>
          <p:cNvSpPr>
            <a:spLocks noChangeArrowheads="1"/>
          </p:cNvSpPr>
          <p:nvPr/>
        </p:nvSpPr>
        <p:spPr bwMode="auto">
          <a:xfrm rot="5400000">
            <a:off x="5774542" y="-5646405"/>
            <a:ext cx="774211" cy="12060709"/>
          </a:xfrm>
          <a:prstGeom prst="rect">
            <a:avLst/>
          </a:prstGeom>
          <a:solidFill>
            <a:srgbClr val="006D86"/>
          </a:solidFill>
          <a:ln w="9525">
            <a:solidFill>
              <a:srgbClr val="006D86"/>
            </a:solidFill>
            <a:miter lim="800000"/>
            <a:headEnd/>
            <a:tailEnd/>
          </a:ln>
        </p:spPr>
        <p:txBody>
          <a:bodyPr vert="horz" wrap="square" lIns="91440" tIns="45720" rIns="91440" bIns="45720" numCol="1" anchor="t" anchorCtr="0" compatLnSpc="1">
            <a:prstTxWarp prst="textNoShape">
              <a:avLst/>
            </a:prstTxWarp>
          </a:bodyPr>
          <a:lstStyle/>
          <a:p>
            <a:endParaRPr lang="en-ZA"/>
          </a:p>
        </p:txBody>
      </p:sp>
      <p:sp>
        <p:nvSpPr>
          <p:cNvPr id="15" name="Footer Placeholder 8"/>
          <p:cNvSpPr txBox="1">
            <a:spLocks/>
          </p:cNvSpPr>
          <p:nvPr/>
        </p:nvSpPr>
        <p:spPr>
          <a:xfrm rot="16200000">
            <a:off x="-2445897" y="3408442"/>
            <a:ext cx="563990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2800" dirty="0">
                <a:solidFill>
                  <a:schemeClr val="bg1"/>
                </a:solidFill>
                <a:latin typeface="Felix Titling" panose="04060505060202020A04" pitchFamily="82" charset="0"/>
              </a:rPr>
              <a:t>food safety Agency </a:t>
            </a:r>
            <a:r>
              <a:rPr lang="en-ZA" sz="2800" dirty="0" err="1">
                <a:solidFill>
                  <a:schemeClr val="bg1"/>
                </a:solidFill>
                <a:latin typeface="Felix Titling" panose="04060505060202020A04" pitchFamily="82" charset="0"/>
              </a:rPr>
              <a:t>pty</a:t>
            </a:r>
            <a:r>
              <a:rPr lang="en-ZA" sz="2800" dirty="0">
                <a:solidFill>
                  <a:schemeClr val="bg1"/>
                </a:solidFill>
                <a:latin typeface="Felix Titling" panose="04060505060202020A04" pitchFamily="82" charset="0"/>
              </a:rPr>
              <a:t> ltd </a:t>
            </a:r>
          </a:p>
        </p:txBody>
      </p:sp>
      <p:pic>
        <p:nvPicPr>
          <p:cNvPr id="7" name="Picture 6" descr="Temp Logo">
            <a:extLst>
              <a:ext uri="{FF2B5EF4-FFF2-40B4-BE49-F238E27FC236}">
                <a16:creationId xmlns:a16="http://schemas.microsoft.com/office/drawing/2014/main" xmlns="" id="{FA561D43-3E67-496A-B158-4A82C3594A4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695843" y="906911"/>
            <a:ext cx="7053943" cy="1356105"/>
          </a:xfrm>
          <a:prstGeom prst="rect">
            <a:avLst/>
          </a:prstGeom>
          <a:noFill/>
          <a:ln>
            <a:noFill/>
          </a:ln>
        </p:spPr>
      </p:pic>
      <p:pic>
        <p:nvPicPr>
          <p:cNvPr id="9" name="Picture 8" descr="Image result for PROCESSED MEAT PRODUCTS"/>
          <p:cNvPicPr/>
          <p:nvPr/>
        </p:nvPicPr>
        <p:blipFill>
          <a:blip r:embed="rId3">
            <a:extLst>
              <a:ext uri="{28A0092B-C50C-407E-A947-70E740481C1C}">
                <a14:useLocalDpi xmlns:a14="http://schemas.microsoft.com/office/drawing/2010/main" val="0"/>
              </a:ext>
            </a:extLst>
          </a:blip>
          <a:srcRect/>
          <a:stretch>
            <a:fillRect/>
          </a:stretch>
        </p:blipFill>
        <p:spPr bwMode="auto">
          <a:xfrm>
            <a:off x="3150685" y="5327248"/>
            <a:ext cx="2114550" cy="1436370"/>
          </a:xfrm>
          <a:prstGeom prst="rect">
            <a:avLst/>
          </a:prstGeom>
          <a:noFill/>
          <a:ln>
            <a:noFill/>
          </a:ln>
        </p:spPr>
      </p:pic>
      <p:pic>
        <p:nvPicPr>
          <p:cNvPr id="10" name="Picture 9" descr="Image result for PROCESSED MEAT PRODUCT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65235" y="5327248"/>
            <a:ext cx="1915160" cy="1436370"/>
          </a:xfrm>
          <a:prstGeom prst="rect">
            <a:avLst/>
          </a:prstGeom>
          <a:noFill/>
          <a:ln>
            <a:noFill/>
          </a:ln>
        </p:spPr>
      </p:pic>
      <p:pic>
        <p:nvPicPr>
          <p:cNvPr id="11" name="Picture 10" descr="Image result for PROCESSED MEAT PRODUCTS"/>
          <p:cNvPicPr/>
          <p:nvPr/>
        </p:nvPicPr>
        <p:blipFill>
          <a:blip r:embed="rId5">
            <a:extLst>
              <a:ext uri="{28A0092B-C50C-407E-A947-70E740481C1C}">
                <a14:useLocalDpi xmlns:a14="http://schemas.microsoft.com/office/drawing/2010/main" val="0"/>
              </a:ext>
            </a:extLst>
          </a:blip>
          <a:srcRect/>
          <a:stretch>
            <a:fillRect/>
          </a:stretch>
        </p:blipFill>
        <p:spPr bwMode="auto">
          <a:xfrm>
            <a:off x="7180395" y="5327248"/>
            <a:ext cx="2523490" cy="1436370"/>
          </a:xfrm>
          <a:prstGeom prst="rect">
            <a:avLst/>
          </a:prstGeom>
          <a:noFill/>
          <a:ln>
            <a:noFill/>
          </a:ln>
        </p:spPr>
      </p:pic>
    </p:spTree>
    <p:extLst>
      <p:ext uri="{BB962C8B-B14F-4D97-AF65-F5344CB8AC3E}">
        <p14:creationId xmlns:p14="http://schemas.microsoft.com/office/powerpoint/2010/main" val="1896871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186545" y="716906"/>
            <a:ext cx="6165273" cy="623454"/>
          </a:xfrm>
        </p:spPr>
        <p:txBody>
          <a:bodyPr>
            <a:noAutofit/>
          </a:bodyPr>
          <a:lstStyle/>
          <a:p>
            <a:pPr algn="ctr"/>
            <a:r>
              <a:rPr lang="en-ZA" sz="40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Successors</a:t>
            </a:r>
            <a:endParaRPr lang="en-ZA"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7" name="Text Placeholder 16"/>
          <p:cNvSpPr>
            <a:spLocks noGrp="1"/>
          </p:cNvSpPr>
          <p:nvPr>
            <p:ph type="body" sz="half" idx="2"/>
          </p:nvPr>
        </p:nvSpPr>
        <p:spPr>
          <a:xfrm>
            <a:off x="1191168" y="1574158"/>
            <a:ext cx="10186746" cy="4502552"/>
          </a:xfrm>
        </p:spPr>
        <p:txBody>
          <a:bodyPr>
            <a:noAutofit/>
          </a:bodyPr>
          <a:lstStyle/>
          <a:p>
            <a:pPr marL="342900" indent="-342900" algn="just">
              <a:buFont typeface="Arial" panose="020B0604020202020204" pitchFamily="34" charset="0"/>
              <a:buChar char="•"/>
            </a:pPr>
            <a:r>
              <a:rPr lang="en-ZA" sz="2000" dirty="0"/>
              <a:t>O</a:t>
            </a:r>
            <a:r>
              <a:rPr lang="en-ZA" sz="2000" dirty="0" smtClean="0"/>
              <a:t>ne of the informal manufactures who refused us entry to their facility, after numerous attempts and threw our inspector out of their facility close down due to the actions taken by Food Safety Agency.</a:t>
            </a:r>
          </a:p>
          <a:p>
            <a:pPr marL="342900" indent="-342900" algn="just">
              <a:buFont typeface="Wingdings" panose="05000000000000000000" pitchFamily="2" charset="2"/>
              <a:buChar char="Ø"/>
            </a:pPr>
            <a:r>
              <a:rPr lang="en-ZA" sz="2000" dirty="0" smtClean="0"/>
              <a:t>It </a:t>
            </a:r>
            <a:r>
              <a:rPr lang="en-ZA" sz="2000" dirty="0"/>
              <a:t>was found that their products were not complaint to the requirements of R.1283 </a:t>
            </a:r>
            <a:r>
              <a:rPr lang="en-ZA" sz="2000" dirty="0" smtClean="0"/>
              <a:t>of 04 October 2019 in terms of composition.</a:t>
            </a:r>
          </a:p>
          <a:p>
            <a:pPr marL="342900" indent="-342900" algn="just">
              <a:buFont typeface="Wingdings" panose="05000000000000000000" pitchFamily="2" charset="2"/>
              <a:buChar char="Ø"/>
            </a:pPr>
            <a:r>
              <a:rPr lang="en-ZA" sz="2000" dirty="0" smtClean="0"/>
              <a:t>A legal mandate was obtained to seize their products and upon arrival at the facility it was found that they had closed down and took all of their equipment, as there were no 	longer producing.</a:t>
            </a:r>
            <a:endParaRPr lang="en-ZA" sz="2000" dirty="0"/>
          </a:p>
          <a:p>
            <a:pPr marL="342900" indent="-342900" algn="just">
              <a:buFont typeface="Arial" panose="020B0604020202020204" pitchFamily="34" charset="0"/>
              <a:buChar char="•"/>
            </a:pPr>
            <a:r>
              <a:rPr lang="en-ZA" sz="2000" dirty="0"/>
              <a:t>G</a:t>
            </a:r>
            <a:r>
              <a:rPr lang="en-ZA" sz="2000" dirty="0" smtClean="0"/>
              <a:t>ood working relationship are created with different role players and manufacturers;</a:t>
            </a:r>
          </a:p>
          <a:p>
            <a:pPr marL="342900" indent="-342900" algn="just">
              <a:buFont typeface="Arial" panose="020B0604020202020204" pitchFamily="34" charset="0"/>
              <a:buChar char="•"/>
            </a:pPr>
            <a:r>
              <a:rPr lang="en-ZA" sz="2000" dirty="0" smtClean="0"/>
              <a:t>A </a:t>
            </a:r>
            <a:r>
              <a:rPr lang="en-ZA" sz="2000" dirty="0"/>
              <a:t>number of inspection and sampling plans have been drawn up, approved and signed by producers and inspections and sampling is done according to these </a:t>
            </a:r>
            <a:r>
              <a:rPr lang="en-ZA" sz="2000" dirty="0" smtClean="0"/>
              <a:t>plans;</a:t>
            </a:r>
          </a:p>
          <a:p>
            <a:pPr marL="342900" indent="-342900" algn="just">
              <a:buFont typeface="Arial" panose="020B0604020202020204" pitchFamily="34" charset="0"/>
              <a:buChar char="•"/>
            </a:pPr>
            <a:r>
              <a:rPr lang="en-ZA" sz="2000" dirty="0" smtClean="0"/>
              <a:t>Continuous engagement from manufactures to get a clear understanding of the requirements of the applicable regulation;</a:t>
            </a:r>
          </a:p>
          <a:p>
            <a:pPr algn="just"/>
            <a:endParaRPr lang="en-ZA" sz="2000" dirty="0"/>
          </a:p>
          <a:p>
            <a:pPr marL="342900" indent="-342900" algn="just">
              <a:buFont typeface="Arial" panose="020B0604020202020204" pitchFamily="34" charset="0"/>
              <a:buChar char="•"/>
            </a:pPr>
            <a:endParaRPr lang="en-ZA" sz="2000" dirty="0"/>
          </a:p>
          <a:p>
            <a:pPr marL="285750" indent="-285750">
              <a:lnSpc>
                <a:spcPct val="200000"/>
              </a:lnSpc>
              <a:buFont typeface="Arial" panose="020B0604020202020204" pitchFamily="34" charset="0"/>
              <a:buChar char="•"/>
            </a:pPr>
            <a:endParaRPr lang="en-ZA" sz="2000" dirty="0" smtClean="0"/>
          </a:p>
          <a:p>
            <a:pPr marL="285750" indent="-285750">
              <a:lnSpc>
                <a:spcPct val="200000"/>
              </a:lnSpc>
              <a:buFont typeface="Arial" panose="020B0604020202020204" pitchFamily="34" charset="0"/>
              <a:buChar char="•"/>
            </a:pPr>
            <a:endParaRPr lang="en-ZA" sz="2000" dirty="0" smtClean="0"/>
          </a:p>
          <a:p>
            <a:pPr lvl="1">
              <a:lnSpc>
                <a:spcPct val="200000"/>
              </a:lnSpc>
            </a:pPr>
            <a:endParaRPr lang="en-ZA" sz="1600" dirty="0" smtClean="0"/>
          </a:p>
          <a:p>
            <a:pPr lvl="1">
              <a:lnSpc>
                <a:spcPct val="200000"/>
              </a:lnSpc>
            </a:pPr>
            <a:endParaRPr lang="en-ZA" sz="1600" dirty="0"/>
          </a:p>
        </p:txBody>
      </p:sp>
      <p:sp>
        <p:nvSpPr>
          <p:cNvPr id="5" name="Rectangle 3"/>
          <p:cNvSpPr>
            <a:spLocks noChangeArrowheads="1"/>
          </p:cNvSpPr>
          <p:nvPr/>
        </p:nvSpPr>
        <p:spPr bwMode="auto">
          <a:xfrm>
            <a:off x="0" y="1896"/>
            <a:ext cx="748107" cy="6856104"/>
          </a:xfrm>
          <a:prstGeom prst="rect">
            <a:avLst/>
          </a:prstGeom>
          <a:solidFill>
            <a:srgbClr val="006D86"/>
          </a:solidFill>
          <a:ln w="9525">
            <a:solidFill>
              <a:srgbClr val="006D86"/>
            </a:solidFill>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0" name="Footer Placeholder 8">
            <a:extLst>
              <a:ext uri="{FF2B5EF4-FFF2-40B4-BE49-F238E27FC236}">
                <a16:creationId xmlns:a16="http://schemas.microsoft.com/office/drawing/2014/main" xmlns="" id="{F8B564E3-95D6-4770-8A93-C95458B79327}"/>
              </a:ext>
            </a:extLst>
          </p:cNvPr>
          <p:cNvSpPr txBox="1">
            <a:spLocks/>
          </p:cNvSpPr>
          <p:nvPr/>
        </p:nvSpPr>
        <p:spPr>
          <a:xfrm rot="16200000">
            <a:off x="-2445897" y="3408442"/>
            <a:ext cx="563990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2800" dirty="0">
                <a:solidFill>
                  <a:schemeClr val="bg1"/>
                </a:solidFill>
                <a:latin typeface="Felix Titling" panose="04060505060202020A04" pitchFamily="82" charset="0"/>
              </a:rPr>
              <a:t>food safety Agency </a:t>
            </a:r>
            <a:r>
              <a:rPr lang="en-ZA" sz="2800" dirty="0" err="1">
                <a:solidFill>
                  <a:schemeClr val="bg1"/>
                </a:solidFill>
                <a:latin typeface="Felix Titling" panose="04060505060202020A04" pitchFamily="82" charset="0"/>
              </a:rPr>
              <a:t>pty</a:t>
            </a:r>
            <a:r>
              <a:rPr lang="en-ZA" sz="2800" dirty="0">
                <a:solidFill>
                  <a:schemeClr val="bg1"/>
                </a:solidFill>
                <a:latin typeface="Felix Titling" panose="04060505060202020A04" pitchFamily="82" charset="0"/>
              </a:rPr>
              <a:t> ltd </a:t>
            </a:r>
          </a:p>
        </p:txBody>
      </p:sp>
      <p:pic>
        <p:nvPicPr>
          <p:cNvPr id="12" name="Picture 11" descr="Temp Logo">
            <a:extLst>
              <a:ext uri="{FF2B5EF4-FFF2-40B4-BE49-F238E27FC236}">
                <a16:creationId xmlns:a16="http://schemas.microsoft.com/office/drawing/2014/main" xmlns="" id="{D1B54713-BF0A-479D-BEC4-A4F0F4C6FA3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0369" y="6234546"/>
            <a:ext cx="1267098" cy="623454"/>
          </a:xfrm>
          <a:prstGeom prst="rect">
            <a:avLst/>
          </a:prstGeom>
          <a:noFill/>
          <a:ln>
            <a:noFill/>
          </a:ln>
        </p:spPr>
      </p:pic>
    </p:spTree>
    <p:extLst>
      <p:ext uri="{BB962C8B-B14F-4D97-AF65-F5344CB8AC3E}">
        <p14:creationId xmlns:p14="http://schemas.microsoft.com/office/powerpoint/2010/main" val="26421318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186545" y="716906"/>
            <a:ext cx="6165273" cy="623454"/>
          </a:xfrm>
        </p:spPr>
        <p:txBody>
          <a:bodyPr>
            <a:noAutofit/>
          </a:bodyPr>
          <a:lstStyle/>
          <a:p>
            <a:pPr algn="ctr"/>
            <a:r>
              <a:rPr lang="en-ZA" sz="40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Inspection Capacity Training</a:t>
            </a:r>
            <a:endParaRPr lang="en-ZA"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7" name="Text Placeholder 16"/>
          <p:cNvSpPr>
            <a:spLocks noGrp="1"/>
          </p:cNvSpPr>
          <p:nvPr>
            <p:ph type="body" sz="half" idx="2"/>
          </p:nvPr>
        </p:nvSpPr>
        <p:spPr>
          <a:xfrm>
            <a:off x="1191168" y="1574158"/>
            <a:ext cx="10186746" cy="4502552"/>
          </a:xfrm>
        </p:spPr>
        <p:txBody>
          <a:bodyPr>
            <a:noAutofit/>
          </a:bodyPr>
          <a:lstStyle/>
          <a:p>
            <a:pPr algn="just"/>
            <a:endParaRPr lang="en-ZA" sz="2400" dirty="0" smtClean="0"/>
          </a:p>
          <a:p>
            <a:pPr marL="342900" indent="-342900" algn="just">
              <a:buFont typeface="Arial" panose="020B0604020202020204" pitchFamily="34" charset="0"/>
              <a:buChar char="•"/>
            </a:pPr>
            <a:endParaRPr lang="en-ZA" sz="2400" dirty="0"/>
          </a:p>
          <a:p>
            <a:pPr algn="just"/>
            <a:endParaRPr lang="en-ZA" sz="2400" dirty="0"/>
          </a:p>
          <a:p>
            <a:pPr algn="just"/>
            <a:endParaRPr lang="en-ZA" sz="2400" dirty="0"/>
          </a:p>
          <a:p>
            <a:pPr marL="342900" indent="-342900" algn="just">
              <a:buFont typeface="Arial" panose="020B0604020202020204" pitchFamily="34" charset="0"/>
              <a:buChar char="•"/>
            </a:pPr>
            <a:r>
              <a:rPr lang="en-ZA" sz="2000" dirty="0" smtClean="0"/>
              <a:t>Food </a:t>
            </a:r>
            <a:r>
              <a:rPr lang="en-ZA" sz="2000" dirty="0"/>
              <a:t>Safety </a:t>
            </a:r>
            <a:r>
              <a:rPr lang="en-ZA" sz="2000" dirty="0" smtClean="0"/>
              <a:t>Agency, scheduled </a:t>
            </a:r>
            <a:r>
              <a:rPr lang="en-ZA" sz="2000" dirty="0"/>
              <a:t>a training session for the inspector personnel </a:t>
            </a:r>
            <a:r>
              <a:rPr lang="en-ZA" sz="2000" dirty="0" smtClean="0"/>
              <a:t>to </a:t>
            </a:r>
            <a:r>
              <a:rPr lang="en-ZA" sz="2000" dirty="0"/>
              <a:t>increase their exposure to the processed meat </a:t>
            </a:r>
            <a:r>
              <a:rPr lang="en-ZA" sz="2000" dirty="0" smtClean="0"/>
              <a:t>industry:</a:t>
            </a:r>
          </a:p>
          <a:p>
            <a:pPr algn="just"/>
            <a:r>
              <a:rPr lang="en-ZA" sz="2000" dirty="0" smtClean="0"/>
              <a:t>* To broaden </a:t>
            </a:r>
            <a:r>
              <a:rPr lang="en-ZA" sz="2000" dirty="0"/>
              <a:t>their spectrum of the implementation of regulations and understanding the complex processes of changing recipes, marking on containers, etc</a:t>
            </a:r>
            <a:r>
              <a:rPr lang="en-ZA" sz="2000" dirty="0" smtClean="0"/>
              <a:t>.</a:t>
            </a:r>
          </a:p>
          <a:p>
            <a:pPr algn="just"/>
            <a:r>
              <a:rPr lang="en-ZA" sz="2000" dirty="0" smtClean="0"/>
              <a:t>* To receive </a:t>
            </a:r>
            <a:r>
              <a:rPr lang="en-ZA" sz="2000" dirty="0"/>
              <a:t>practical training on the production of processed meat </a:t>
            </a:r>
            <a:r>
              <a:rPr lang="en-ZA" sz="2000" dirty="0" smtClean="0"/>
              <a:t>products;</a:t>
            </a:r>
          </a:p>
          <a:p>
            <a:pPr marL="342900" indent="-342900" algn="just">
              <a:buFont typeface="Arial" panose="020B0604020202020204" pitchFamily="34" charset="0"/>
              <a:buChar char="•"/>
            </a:pPr>
            <a:r>
              <a:rPr lang="en-ZA" sz="2000" dirty="0" smtClean="0"/>
              <a:t>To discuss </a:t>
            </a:r>
            <a:r>
              <a:rPr lang="en-ZA" sz="2000" dirty="0"/>
              <a:t>any challenges, concerns or questions, with </a:t>
            </a:r>
            <a:r>
              <a:rPr lang="en-ZA" sz="2000" dirty="0" smtClean="0"/>
              <a:t>industry;</a:t>
            </a:r>
          </a:p>
          <a:p>
            <a:pPr marL="342900" indent="-342900" algn="just">
              <a:buFont typeface="Arial" panose="020B0604020202020204" pitchFamily="34" charset="0"/>
              <a:buChar char="•"/>
            </a:pPr>
            <a:r>
              <a:rPr lang="en-ZA" sz="2000" dirty="0" smtClean="0"/>
              <a:t>Continuous assessment will be conducted on our inspectors to ensure uniformity and good quality standards.</a:t>
            </a:r>
          </a:p>
          <a:p>
            <a:pPr algn="just"/>
            <a:endParaRPr lang="en-ZA" sz="2400" dirty="0"/>
          </a:p>
          <a:p>
            <a:pPr marL="342900" indent="-342900" algn="just">
              <a:buFont typeface="Arial" panose="020B0604020202020204" pitchFamily="34" charset="0"/>
              <a:buChar char="•"/>
            </a:pPr>
            <a:endParaRPr lang="en-ZA" sz="2000" dirty="0"/>
          </a:p>
          <a:p>
            <a:pPr marL="285750" indent="-285750">
              <a:lnSpc>
                <a:spcPct val="200000"/>
              </a:lnSpc>
              <a:buFont typeface="Arial" panose="020B0604020202020204" pitchFamily="34" charset="0"/>
              <a:buChar char="•"/>
            </a:pPr>
            <a:endParaRPr lang="en-ZA" sz="2000" dirty="0" smtClean="0"/>
          </a:p>
          <a:p>
            <a:pPr marL="285750" indent="-285750">
              <a:lnSpc>
                <a:spcPct val="200000"/>
              </a:lnSpc>
              <a:buFont typeface="Arial" panose="020B0604020202020204" pitchFamily="34" charset="0"/>
              <a:buChar char="•"/>
            </a:pPr>
            <a:endParaRPr lang="en-ZA" sz="2000" dirty="0" smtClean="0"/>
          </a:p>
          <a:p>
            <a:pPr lvl="1">
              <a:lnSpc>
                <a:spcPct val="200000"/>
              </a:lnSpc>
            </a:pPr>
            <a:endParaRPr lang="en-ZA" sz="1600" dirty="0" smtClean="0"/>
          </a:p>
          <a:p>
            <a:pPr lvl="1">
              <a:lnSpc>
                <a:spcPct val="200000"/>
              </a:lnSpc>
            </a:pPr>
            <a:endParaRPr lang="en-ZA" sz="1600" dirty="0"/>
          </a:p>
        </p:txBody>
      </p:sp>
      <p:sp>
        <p:nvSpPr>
          <p:cNvPr id="5" name="Rectangle 3"/>
          <p:cNvSpPr>
            <a:spLocks noChangeArrowheads="1"/>
          </p:cNvSpPr>
          <p:nvPr/>
        </p:nvSpPr>
        <p:spPr bwMode="auto">
          <a:xfrm>
            <a:off x="0" y="1896"/>
            <a:ext cx="748107" cy="6856104"/>
          </a:xfrm>
          <a:prstGeom prst="rect">
            <a:avLst/>
          </a:prstGeom>
          <a:solidFill>
            <a:srgbClr val="006D86"/>
          </a:solidFill>
          <a:ln w="9525">
            <a:solidFill>
              <a:srgbClr val="006D86"/>
            </a:solidFill>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0" name="Footer Placeholder 8">
            <a:extLst>
              <a:ext uri="{FF2B5EF4-FFF2-40B4-BE49-F238E27FC236}">
                <a16:creationId xmlns:a16="http://schemas.microsoft.com/office/drawing/2014/main" xmlns="" id="{F8B564E3-95D6-4770-8A93-C95458B79327}"/>
              </a:ext>
            </a:extLst>
          </p:cNvPr>
          <p:cNvSpPr txBox="1">
            <a:spLocks/>
          </p:cNvSpPr>
          <p:nvPr/>
        </p:nvSpPr>
        <p:spPr>
          <a:xfrm rot="16200000">
            <a:off x="-2445897" y="3408442"/>
            <a:ext cx="563990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2800" dirty="0">
                <a:solidFill>
                  <a:schemeClr val="bg1"/>
                </a:solidFill>
                <a:latin typeface="Felix Titling" panose="04060505060202020A04" pitchFamily="82" charset="0"/>
              </a:rPr>
              <a:t>food safety Agency </a:t>
            </a:r>
            <a:r>
              <a:rPr lang="en-ZA" sz="2800" dirty="0" err="1">
                <a:solidFill>
                  <a:schemeClr val="bg1"/>
                </a:solidFill>
                <a:latin typeface="Felix Titling" panose="04060505060202020A04" pitchFamily="82" charset="0"/>
              </a:rPr>
              <a:t>pty</a:t>
            </a:r>
            <a:r>
              <a:rPr lang="en-ZA" sz="2800" dirty="0">
                <a:solidFill>
                  <a:schemeClr val="bg1"/>
                </a:solidFill>
                <a:latin typeface="Felix Titling" panose="04060505060202020A04" pitchFamily="82" charset="0"/>
              </a:rPr>
              <a:t> ltd </a:t>
            </a:r>
          </a:p>
        </p:txBody>
      </p:sp>
      <p:pic>
        <p:nvPicPr>
          <p:cNvPr id="12" name="Picture 11" descr="Temp Logo">
            <a:extLst>
              <a:ext uri="{FF2B5EF4-FFF2-40B4-BE49-F238E27FC236}">
                <a16:creationId xmlns:a16="http://schemas.microsoft.com/office/drawing/2014/main" xmlns="" id="{D1B54713-BF0A-479D-BEC4-A4F0F4C6FA3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9425" y="6234546"/>
            <a:ext cx="1267098" cy="623454"/>
          </a:xfrm>
          <a:prstGeom prst="rect">
            <a:avLst/>
          </a:prstGeom>
          <a:noFill/>
          <a:ln>
            <a:noFill/>
          </a:ln>
        </p:spPr>
      </p:pic>
      <p:graphicFrame>
        <p:nvGraphicFramePr>
          <p:cNvPr id="2" name="Table 1"/>
          <p:cNvGraphicFramePr>
            <a:graphicFrameLocks noGrp="1"/>
          </p:cNvGraphicFramePr>
          <p:nvPr>
            <p:extLst>
              <p:ext uri="{D42A27DB-BD31-4B8C-83A1-F6EECF244321}">
                <p14:modId xmlns:p14="http://schemas.microsoft.com/office/powerpoint/2010/main" val="3313554382"/>
              </p:ext>
            </p:extLst>
          </p:nvPr>
        </p:nvGraphicFramePr>
        <p:xfrm>
          <a:off x="1329071" y="1574158"/>
          <a:ext cx="9760688" cy="1838892"/>
        </p:xfrm>
        <a:graphic>
          <a:graphicData uri="http://schemas.openxmlformats.org/drawingml/2006/table">
            <a:tbl>
              <a:tblPr firstRow="1" bandRow="1">
                <a:tableStyleId>{5C22544A-7EE6-4342-B048-85BDC9FD1C3A}</a:tableStyleId>
              </a:tblPr>
              <a:tblGrid>
                <a:gridCol w="5103695">
                  <a:extLst>
                    <a:ext uri="{9D8B030D-6E8A-4147-A177-3AD203B41FA5}">
                      <a16:colId xmlns:a16="http://schemas.microsoft.com/office/drawing/2014/main" xmlns="" val="662086598"/>
                    </a:ext>
                  </a:extLst>
                </a:gridCol>
                <a:gridCol w="4656993">
                  <a:extLst>
                    <a:ext uri="{9D8B030D-6E8A-4147-A177-3AD203B41FA5}">
                      <a16:colId xmlns:a16="http://schemas.microsoft.com/office/drawing/2014/main" xmlns="" val="1644820956"/>
                    </a:ext>
                  </a:extLst>
                </a:gridCol>
              </a:tblGrid>
              <a:tr h="1008138">
                <a:tc gridSpan="2">
                  <a:txBody>
                    <a:bodyPr/>
                    <a:lstStyle/>
                    <a:p>
                      <a:r>
                        <a:rPr lang="en-ZA" dirty="0" smtClean="0"/>
                        <a:t>CONDUCTED TRAINING TO ALL INSPECTORS RESPONSIBLE FOR PROCESSED</a:t>
                      </a:r>
                      <a:r>
                        <a:rPr lang="en-ZA" baseline="0" dirty="0" smtClean="0"/>
                        <a:t> MEAT PRODUCT</a:t>
                      </a:r>
                      <a:r>
                        <a:rPr lang="en-ZA" dirty="0" smtClean="0"/>
                        <a:t> INSPECTION IN THE COUNTRY </a:t>
                      </a:r>
                    </a:p>
                    <a:p>
                      <a:endParaRPr lang="en-ZA" dirty="0"/>
                    </a:p>
                  </a:txBody>
                  <a:tcPr/>
                </a:tc>
                <a:tc hMerge="1">
                  <a:txBody>
                    <a:bodyPr/>
                    <a:lstStyle/>
                    <a:p>
                      <a:endParaRPr lang="en-ZA" dirty="0"/>
                    </a:p>
                  </a:txBody>
                  <a:tcPr/>
                </a:tc>
                <a:extLst>
                  <a:ext uri="{0D108BD9-81ED-4DB2-BD59-A6C34878D82A}">
                    <a16:rowId xmlns:a16="http://schemas.microsoft.com/office/drawing/2014/main" xmlns="" val="3451311894"/>
                  </a:ext>
                </a:extLst>
              </a:tr>
              <a:tr h="415377">
                <a:tc>
                  <a:txBody>
                    <a:bodyPr/>
                    <a:lstStyle/>
                    <a:p>
                      <a:r>
                        <a:rPr lang="en-US" dirty="0"/>
                        <a:t>Management </a:t>
                      </a:r>
                      <a:endParaRPr lang="en-ZA" dirty="0"/>
                    </a:p>
                  </a:txBody>
                  <a:tcPr/>
                </a:tc>
                <a:tc>
                  <a:txBody>
                    <a:bodyPr/>
                    <a:lstStyle/>
                    <a:p>
                      <a:r>
                        <a:rPr lang="en-US" dirty="0" smtClean="0"/>
                        <a:t>3</a:t>
                      </a:r>
                      <a:endParaRPr lang="en-ZA" dirty="0"/>
                    </a:p>
                  </a:txBody>
                  <a:tcPr/>
                </a:tc>
                <a:extLst>
                  <a:ext uri="{0D108BD9-81ED-4DB2-BD59-A6C34878D82A}">
                    <a16:rowId xmlns:a16="http://schemas.microsoft.com/office/drawing/2014/main" xmlns="" val="1890595553"/>
                  </a:ext>
                </a:extLst>
              </a:tr>
              <a:tr h="415377">
                <a:tc>
                  <a:txBody>
                    <a:bodyPr/>
                    <a:lstStyle/>
                    <a:p>
                      <a:r>
                        <a:rPr lang="en-US" i="0" dirty="0"/>
                        <a:t>Inspectors </a:t>
                      </a:r>
                      <a:endParaRPr lang="en-ZA" i="0" dirty="0"/>
                    </a:p>
                  </a:txBody>
                  <a:tcPr/>
                </a:tc>
                <a:tc>
                  <a:txBody>
                    <a:bodyPr/>
                    <a:lstStyle/>
                    <a:p>
                      <a:r>
                        <a:rPr lang="en-US" dirty="0"/>
                        <a:t>20</a:t>
                      </a:r>
                      <a:endParaRPr lang="en-ZA" dirty="0"/>
                    </a:p>
                  </a:txBody>
                  <a:tcPr/>
                </a:tc>
                <a:extLst>
                  <a:ext uri="{0D108BD9-81ED-4DB2-BD59-A6C34878D82A}">
                    <a16:rowId xmlns:a16="http://schemas.microsoft.com/office/drawing/2014/main" xmlns="" val="1302813052"/>
                  </a:ext>
                </a:extLst>
              </a:tr>
            </a:tbl>
          </a:graphicData>
        </a:graphic>
      </p:graphicFrame>
    </p:spTree>
    <p:extLst>
      <p:ext uri="{BB962C8B-B14F-4D97-AF65-F5344CB8AC3E}">
        <p14:creationId xmlns:p14="http://schemas.microsoft.com/office/powerpoint/2010/main" val="159274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xEl>
                                              <p:pRg st="4" end="4"/>
                                            </p:txEl>
                                          </p:spTgt>
                                        </p:tgtEl>
                                        <p:attrNameLst>
                                          <p:attrName>style.visibility</p:attrName>
                                        </p:attrNameLst>
                                      </p:cBhvr>
                                      <p:to>
                                        <p:strVal val="visible"/>
                                      </p:to>
                                    </p:set>
                                    <p:animEffect transition="in" filter="fade">
                                      <p:cBhvr>
                                        <p:cTn id="7" dur="1000"/>
                                        <p:tgtEl>
                                          <p:spTgt spid="17">
                                            <p:txEl>
                                              <p:pRg st="4" end="4"/>
                                            </p:txEl>
                                          </p:spTgt>
                                        </p:tgtEl>
                                      </p:cBhvr>
                                    </p:animEffect>
                                    <p:anim calcmode="lin" valueType="num">
                                      <p:cBhvr>
                                        <p:cTn id="8" dur="10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
                                            <p:txEl>
                                              <p:pRg st="5" end="5"/>
                                            </p:txEl>
                                          </p:spTgt>
                                        </p:tgtEl>
                                        <p:attrNameLst>
                                          <p:attrName>style.visibility</p:attrName>
                                        </p:attrNameLst>
                                      </p:cBhvr>
                                      <p:to>
                                        <p:strVal val="visible"/>
                                      </p:to>
                                    </p:set>
                                    <p:animEffect transition="in" filter="fade">
                                      <p:cBhvr>
                                        <p:cTn id="14" dur="1000"/>
                                        <p:tgtEl>
                                          <p:spTgt spid="17">
                                            <p:txEl>
                                              <p:pRg st="5" end="5"/>
                                            </p:txEl>
                                          </p:spTgt>
                                        </p:tgtEl>
                                      </p:cBhvr>
                                    </p:animEffect>
                                    <p:anim calcmode="lin" valueType="num">
                                      <p:cBhvr>
                                        <p:cTn id="15" dur="1000" fill="hold"/>
                                        <p:tgtEl>
                                          <p:spTgt spid="17">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1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
                                            <p:txEl>
                                              <p:pRg st="6" end="6"/>
                                            </p:txEl>
                                          </p:spTgt>
                                        </p:tgtEl>
                                        <p:attrNameLst>
                                          <p:attrName>style.visibility</p:attrName>
                                        </p:attrNameLst>
                                      </p:cBhvr>
                                      <p:to>
                                        <p:strVal val="visible"/>
                                      </p:to>
                                    </p:set>
                                    <p:animEffect transition="in" filter="fade">
                                      <p:cBhvr>
                                        <p:cTn id="21" dur="1000"/>
                                        <p:tgtEl>
                                          <p:spTgt spid="17">
                                            <p:txEl>
                                              <p:pRg st="6" end="6"/>
                                            </p:txEl>
                                          </p:spTgt>
                                        </p:tgtEl>
                                      </p:cBhvr>
                                    </p:animEffect>
                                    <p:anim calcmode="lin" valueType="num">
                                      <p:cBhvr>
                                        <p:cTn id="22" dur="1000" fill="hold"/>
                                        <p:tgtEl>
                                          <p:spTgt spid="17">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1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
                                            <p:txEl>
                                              <p:pRg st="7" end="7"/>
                                            </p:txEl>
                                          </p:spTgt>
                                        </p:tgtEl>
                                        <p:attrNameLst>
                                          <p:attrName>style.visibility</p:attrName>
                                        </p:attrNameLst>
                                      </p:cBhvr>
                                      <p:to>
                                        <p:strVal val="visible"/>
                                      </p:to>
                                    </p:set>
                                    <p:animEffect transition="in" filter="fade">
                                      <p:cBhvr>
                                        <p:cTn id="28" dur="1000"/>
                                        <p:tgtEl>
                                          <p:spTgt spid="17">
                                            <p:txEl>
                                              <p:pRg st="7" end="7"/>
                                            </p:txEl>
                                          </p:spTgt>
                                        </p:tgtEl>
                                      </p:cBhvr>
                                    </p:animEffect>
                                    <p:anim calcmode="lin" valueType="num">
                                      <p:cBhvr>
                                        <p:cTn id="29" dur="1000" fill="hold"/>
                                        <p:tgtEl>
                                          <p:spTgt spid="17">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1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7">
                                            <p:txEl>
                                              <p:pRg st="8" end="8"/>
                                            </p:txEl>
                                          </p:spTgt>
                                        </p:tgtEl>
                                        <p:attrNameLst>
                                          <p:attrName>style.visibility</p:attrName>
                                        </p:attrNameLst>
                                      </p:cBhvr>
                                      <p:to>
                                        <p:strVal val="visible"/>
                                      </p:to>
                                    </p:set>
                                    <p:animEffect transition="in" filter="fade">
                                      <p:cBhvr>
                                        <p:cTn id="35" dur="1000"/>
                                        <p:tgtEl>
                                          <p:spTgt spid="17">
                                            <p:txEl>
                                              <p:pRg st="8" end="8"/>
                                            </p:txEl>
                                          </p:spTgt>
                                        </p:tgtEl>
                                      </p:cBhvr>
                                    </p:animEffect>
                                    <p:anim calcmode="lin" valueType="num">
                                      <p:cBhvr>
                                        <p:cTn id="36" dur="1000" fill="hold"/>
                                        <p:tgtEl>
                                          <p:spTgt spid="17">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17">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1825808" y="1191706"/>
            <a:ext cx="9697024" cy="5249384"/>
          </a:xfrm>
          <a:prstGeom prst="rect">
            <a:avLst/>
          </a:prstGeom>
        </p:spPr>
      </p:pic>
      <p:sp>
        <p:nvSpPr>
          <p:cNvPr id="13" name="Title 12"/>
          <p:cNvSpPr>
            <a:spLocks noGrp="1"/>
          </p:cNvSpPr>
          <p:nvPr>
            <p:ph type="title"/>
          </p:nvPr>
        </p:nvSpPr>
        <p:spPr>
          <a:xfrm>
            <a:off x="2564377" y="301454"/>
            <a:ext cx="8219887" cy="623454"/>
          </a:xfrm>
        </p:spPr>
        <p:txBody>
          <a:bodyPr>
            <a:noAutofit/>
          </a:bodyPr>
          <a:lstStyle/>
          <a:p>
            <a:pPr algn="ctr"/>
            <a:r>
              <a:rPr lang="en-ZA" sz="4000" b="1"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Inspection Capacity Training</a:t>
            </a:r>
            <a:endParaRPr lang="en-ZA"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Rectangle 3"/>
          <p:cNvSpPr>
            <a:spLocks noChangeArrowheads="1"/>
          </p:cNvSpPr>
          <p:nvPr/>
        </p:nvSpPr>
        <p:spPr bwMode="auto">
          <a:xfrm>
            <a:off x="0" y="1896"/>
            <a:ext cx="748107" cy="6856104"/>
          </a:xfrm>
          <a:prstGeom prst="rect">
            <a:avLst/>
          </a:prstGeom>
          <a:solidFill>
            <a:srgbClr val="006D86"/>
          </a:solidFill>
          <a:ln w="9525">
            <a:solidFill>
              <a:srgbClr val="006D86"/>
            </a:solidFill>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8" name="Footer Placeholder 8">
            <a:extLst>
              <a:ext uri="{FF2B5EF4-FFF2-40B4-BE49-F238E27FC236}">
                <a16:creationId xmlns:a16="http://schemas.microsoft.com/office/drawing/2014/main" xmlns="" id="{AEB0F71A-9A5B-485B-AB34-47DDAF6D346F}"/>
              </a:ext>
            </a:extLst>
          </p:cNvPr>
          <p:cNvSpPr txBox="1">
            <a:spLocks/>
          </p:cNvSpPr>
          <p:nvPr/>
        </p:nvSpPr>
        <p:spPr>
          <a:xfrm rot="16200000">
            <a:off x="-2448074" y="3436397"/>
            <a:ext cx="5644259" cy="365127"/>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2800" dirty="0">
                <a:solidFill>
                  <a:schemeClr val="bg1"/>
                </a:solidFill>
                <a:latin typeface="Felix Titling" panose="04060505060202020A04" pitchFamily="82" charset="0"/>
              </a:rPr>
              <a:t>food safety Agency </a:t>
            </a:r>
            <a:r>
              <a:rPr lang="en-ZA" sz="2800" dirty="0" err="1">
                <a:solidFill>
                  <a:schemeClr val="bg1"/>
                </a:solidFill>
                <a:latin typeface="Felix Titling" panose="04060505060202020A04" pitchFamily="82" charset="0"/>
              </a:rPr>
              <a:t>pty</a:t>
            </a:r>
            <a:r>
              <a:rPr lang="en-ZA" sz="2800" dirty="0">
                <a:solidFill>
                  <a:schemeClr val="bg1"/>
                </a:solidFill>
                <a:latin typeface="Felix Titling" panose="04060505060202020A04" pitchFamily="82" charset="0"/>
              </a:rPr>
              <a:t> ltd </a:t>
            </a:r>
          </a:p>
        </p:txBody>
      </p:sp>
      <p:pic>
        <p:nvPicPr>
          <p:cNvPr id="10" name="Picture 9" descr="Temp Logo">
            <a:extLst>
              <a:ext uri="{FF2B5EF4-FFF2-40B4-BE49-F238E27FC236}">
                <a16:creationId xmlns:a16="http://schemas.microsoft.com/office/drawing/2014/main" xmlns="" id="{485C064A-7735-4185-890C-E01B27B398B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89283" y="6240283"/>
            <a:ext cx="1267098" cy="617717"/>
          </a:xfrm>
          <a:prstGeom prst="rect">
            <a:avLst/>
          </a:prstGeom>
          <a:noFill/>
          <a:ln>
            <a:noFill/>
          </a:ln>
        </p:spPr>
      </p:pic>
    </p:spTree>
    <p:extLst>
      <p:ext uri="{BB962C8B-B14F-4D97-AF65-F5344CB8AC3E}">
        <p14:creationId xmlns:p14="http://schemas.microsoft.com/office/powerpoint/2010/main" val="3640549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5716" y="264419"/>
            <a:ext cx="6165273" cy="623454"/>
          </a:xfrm>
        </p:spPr>
        <p:txBody>
          <a:bodyPr>
            <a:noAutofit/>
          </a:bodyPr>
          <a:lstStyle/>
          <a:p>
            <a:pPr algn="ctr"/>
            <a:r>
              <a:rPr lang="en-US" sz="40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Inspection</a:t>
            </a:r>
            <a:r>
              <a:rPr lang="en-ZA" sz="40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ZA"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t>
            </a:r>
            <a:r>
              <a:rPr lang="en-ZA" sz="40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rocess</a:t>
            </a:r>
            <a:endParaRPr lang="en-ZA"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7" name="Text Placeholder 16"/>
          <p:cNvSpPr>
            <a:spLocks noGrp="1"/>
          </p:cNvSpPr>
          <p:nvPr>
            <p:ph type="body" sz="half" idx="2"/>
          </p:nvPr>
        </p:nvSpPr>
        <p:spPr>
          <a:xfrm>
            <a:off x="874537" y="1834266"/>
            <a:ext cx="7074370" cy="3189468"/>
          </a:xfrm>
        </p:spPr>
        <p:txBody>
          <a:bodyPr>
            <a:noAutofit/>
          </a:bodyPr>
          <a:lstStyle/>
          <a:p>
            <a:pPr marL="342900" indent="-342900">
              <a:lnSpc>
                <a:spcPct val="150000"/>
              </a:lnSpc>
              <a:buFont typeface="Arial" panose="020B0604020202020204" pitchFamily="34" charset="0"/>
              <a:buChar char="•"/>
            </a:pPr>
            <a:endParaRPr lang="en-ZA" sz="2400" dirty="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endParaRPr lang="en-ZA" sz="2400" dirty="0">
              <a:latin typeface="Arial" panose="020B0604020202020204" pitchFamily="34" charset="0"/>
              <a:cs typeface="Arial" panose="020B0604020202020204" pitchFamily="34" charset="0"/>
            </a:endParaRPr>
          </a:p>
          <a:p>
            <a:pPr>
              <a:lnSpc>
                <a:spcPct val="150000"/>
              </a:lnSpc>
            </a:pPr>
            <a:endParaRPr lang="en-ZA" sz="2400" dirty="0">
              <a:latin typeface="Arial" panose="020B0604020202020204" pitchFamily="34" charset="0"/>
              <a:cs typeface="Arial" panose="020B0604020202020204" pitchFamily="34" charset="0"/>
            </a:endParaRPr>
          </a:p>
        </p:txBody>
      </p:sp>
      <p:sp>
        <p:nvSpPr>
          <p:cNvPr id="5" name="Rectangle 3"/>
          <p:cNvSpPr>
            <a:spLocks noChangeArrowheads="1"/>
          </p:cNvSpPr>
          <p:nvPr/>
        </p:nvSpPr>
        <p:spPr bwMode="auto">
          <a:xfrm>
            <a:off x="0" y="1896"/>
            <a:ext cx="748107" cy="6856104"/>
          </a:xfrm>
          <a:prstGeom prst="rect">
            <a:avLst/>
          </a:prstGeom>
          <a:solidFill>
            <a:srgbClr val="006D86"/>
          </a:solidFill>
          <a:ln w="9525">
            <a:solidFill>
              <a:srgbClr val="006D86"/>
            </a:solidFill>
            <a:miter lim="800000"/>
            <a:headEnd/>
            <a:tailEnd/>
          </a:ln>
        </p:spPr>
        <p:txBody>
          <a:bodyPr vert="horz" wrap="square" lIns="91440" tIns="45720" rIns="91440" bIns="45720" numCol="1" anchor="t" anchorCtr="0" compatLnSpc="1">
            <a:prstTxWarp prst="textNoShape">
              <a:avLst/>
            </a:prstTxWarp>
          </a:bodyPr>
          <a:lstStyle/>
          <a:p>
            <a:endParaRPr lang="en-ZA"/>
          </a:p>
        </p:txBody>
      </p:sp>
      <p:sp>
        <p:nvSpPr>
          <p:cNvPr id="10" name="Footer Placeholder 8">
            <a:extLst>
              <a:ext uri="{FF2B5EF4-FFF2-40B4-BE49-F238E27FC236}">
                <a16:creationId xmlns:a16="http://schemas.microsoft.com/office/drawing/2014/main" xmlns="" id="{2E997A35-530F-415A-8330-8B2445749675}"/>
              </a:ext>
            </a:extLst>
          </p:cNvPr>
          <p:cNvSpPr txBox="1">
            <a:spLocks/>
          </p:cNvSpPr>
          <p:nvPr/>
        </p:nvSpPr>
        <p:spPr>
          <a:xfrm rot="16200000">
            <a:off x="-2448074" y="3436397"/>
            <a:ext cx="5644259" cy="365127"/>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2800" dirty="0">
                <a:solidFill>
                  <a:schemeClr val="bg1"/>
                </a:solidFill>
                <a:latin typeface="Felix Titling" panose="04060505060202020A04" pitchFamily="82" charset="0"/>
              </a:rPr>
              <a:t>food safety Agency </a:t>
            </a:r>
            <a:r>
              <a:rPr lang="en-ZA" sz="2800" dirty="0" err="1">
                <a:solidFill>
                  <a:schemeClr val="bg1"/>
                </a:solidFill>
                <a:latin typeface="Felix Titling" panose="04060505060202020A04" pitchFamily="82" charset="0"/>
              </a:rPr>
              <a:t>pty</a:t>
            </a:r>
            <a:r>
              <a:rPr lang="en-ZA" sz="2800" dirty="0">
                <a:solidFill>
                  <a:schemeClr val="bg1"/>
                </a:solidFill>
                <a:latin typeface="Felix Titling" panose="04060505060202020A04" pitchFamily="82" charset="0"/>
              </a:rPr>
              <a:t> ltd </a:t>
            </a:r>
          </a:p>
        </p:txBody>
      </p:sp>
      <p:pic>
        <p:nvPicPr>
          <p:cNvPr id="12" name="Picture 11" descr="Temp Logo">
            <a:extLst>
              <a:ext uri="{FF2B5EF4-FFF2-40B4-BE49-F238E27FC236}">
                <a16:creationId xmlns:a16="http://schemas.microsoft.com/office/drawing/2014/main" xmlns="" id="{B2DC1DAA-3115-4AF4-8728-002EB33E43A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54342" y="6886715"/>
            <a:ext cx="1267098" cy="617717"/>
          </a:xfrm>
          <a:prstGeom prst="rect">
            <a:avLst/>
          </a:prstGeom>
          <a:noFill/>
          <a:ln>
            <a:noFill/>
          </a:ln>
        </p:spPr>
      </p:pic>
      <p:sp>
        <p:nvSpPr>
          <p:cNvPr id="14" name="TextBox 13">
            <a:extLst>
              <a:ext uri="{FF2B5EF4-FFF2-40B4-BE49-F238E27FC236}">
                <a16:creationId xmlns:a16="http://schemas.microsoft.com/office/drawing/2014/main" xmlns="" id="{BDABE28A-38A7-4FE9-8139-FCBC191B66D3}"/>
              </a:ext>
            </a:extLst>
          </p:cNvPr>
          <p:cNvSpPr txBox="1"/>
          <p:nvPr/>
        </p:nvSpPr>
        <p:spPr>
          <a:xfrm>
            <a:off x="1435262" y="1296365"/>
            <a:ext cx="10086178" cy="6655155"/>
          </a:xfrm>
          <a:prstGeom prst="rect">
            <a:avLst/>
          </a:prstGeom>
          <a:noFill/>
        </p:spPr>
        <p:txBody>
          <a:bodyPr wrap="square">
            <a:spAutoFit/>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dirty="0" smtClean="0">
                <a:solidFill>
                  <a:prstClr val="black"/>
                </a:solidFill>
                <a:latin typeface="Calibri" panose="020F0502020204030204"/>
              </a:rPr>
              <a:t>Inspections are conducted on the requirements and marking of containers;</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dirty="0" smtClean="0">
                <a:solidFill>
                  <a:prstClr val="black"/>
                </a:solidFill>
                <a:latin typeface="Calibri" panose="020F0502020204030204"/>
              </a:rPr>
              <a:t>Marking on containers can be visible on a scale label or labelling printed on the packaging;</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dirty="0" smtClean="0">
                <a:solidFill>
                  <a:prstClr val="black"/>
                </a:solidFill>
                <a:latin typeface="Calibri" panose="020F0502020204030204"/>
              </a:rPr>
              <a:t>Marking on containers must at least be in English with the following particulars:</a:t>
            </a:r>
          </a:p>
          <a:p>
            <a:pPr marL="457200" marR="0" lvl="0" indent="-457200" algn="just" defTabSz="914400" rtl="0" eaLnBrk="1" fontAlgn="auto" latinLnBrk="0" hangingPunct="1">
              <a:lnSpc>
                <a:spcPct val="90000"/>
              </a:lnSpc>
              <a:spcBef>
                <a:spcPts val="1000"/>
              </a:spcBef>
              <a:spcAft>
                <a:spcPts val="0"/>
              </a:spcAft>
              <a:buClrTx/>
              <a:buSzTx/>
              <a:buFontTx/>
              <a:buChar char="-"/>
              <a:tabLst/>
              <a:defRPr/>
            </a:pPr>
            <a:r>
              <a:rPr lang="en-US" sz="2400" dirty="0" smtClean="0">
                <a:solidFill>
                  <a:prstClr val="black"/>
                </a:solidFill>
                <a:latin typeface="Calibri" panose="020F0502020204030204"/>
              </a:rPr>
              <a:t>The appropriate product name</a:t>
            </a:r>
          </a:p>
          <a:p>
            <a:pPr marL="457200" marR="0" lvl="0" indent="-457200" algn="just" defTabSz="914400" rtl="0" eaLnBrk="1" fontAlgn="auto" latinLnBrk="0" hangingPunct="1">
              <a:lnSpc>
                <a:spcPct val="90000"/>
              </a:lnSpc>
              <a:spcBef>
                <a:spcPts val="1000"/>
              </a:spcBef>
              <a:spcAft>
                <a:spcPts val="0"/>
              </a:spcAft>
              <a:buClrTx/>
              <a:buSzTx/>
              <a:buFontTx/>
              <a:buChar char="-"/>
              <a:tabLst/>
              <a:defRPr/>
            </a:pPr>
            <a:r>
              <a:rPr lang="en-US" sz="2400" dirty="0" smtClean="0">
                <a:solidFill>
                  <a:prstClr val="black"/>
                </a:solidFill>
                <a:latin typeface="Calibri" panose="020F0502020204030204"/>
              </a:rPr>
              <a:t>Any additions to the product name</a:t>
            </a:r>
          </a:p>
          <a:p>
            <a:pPr marL="457200" marR="0" lvl="0" indent="-457200" algn="just" defTabSz="914400" rtl="0" eaLnBrk="1" fontAlgn="auto" latinLnBrk="0" hangingPunct="1">
              <a:lnSpc>
                <a:spcPct val="90000"/>
              </a:lnSpc>
              <a:spcBef>
                <a:spcPts val="1000"/>
              </a:spcBef>
              <a:spcAft>
                <a:spcPts val="0"/>
              </a:spcAft>
              <a:buClrTx/>
              <a:buSzTx/>
              <a:buFontTx/>
              <a:buChar char="-"/>
              <a:tabLst/>
              <a:defRPr/>
            </a:pPr>
            <a:r>
              <a:rPr lang="en-US" sz="2400" dirty="0" smtClean="0">
                <a:solidFill>
                  <a:prstClr val="black"/>
                </a:solidFill>
                <a:latin typeface="Calibri" panose="020F0502020204030204"/>
              </a:rPr>
              <a:t>The name and address of the manufacturer</a:t>
            </a:r>
          </a:p>
          <a:p>
            <a:pPr marL="457200" marR="0" lvl="0" indent="-457200" algn="just" defTabSz="914400" rtl="0" eaLnBrk="1" fontAlgn="auto" latinLnBrk="0" hangingPunct="1">
              <a:lnSpc>
                <a:spcPct val="90000"/>
              </a:lnSpc>
              <a:spcBef>
                <a:spcPts val="1000"/>
              </a:spcBef>
              <a:spcAft>
                <a:spcPts val="0"/>
              </a:spcAft>
              <a:buClrTx/>
              <a:buSzTx/>
              <a:buFontTx/>
              <a:buChar char="-"/>
              <a:tabLst/>
              <a:defRPr/>
            </a:pPr>
            <a:r>
              <a:rPr lang="en-US" sz="2400" dirty="0" smtClean="0">
                <a:solidFill>
                  <a:prstClr val="black"/>
                </a:solidFill>
                <a:latin typeface="Calibri" panose="020F0502020204030204"/>
              </a:rPr>
              <a:t>The date marking</a:t>
            </a:r>
          </a:p>
          <a:p>
            <a:pPr marL="457200" marR="0" lvl="0" indent="-457200" algn="just" defTabSz="914400" rtl="0" eaLnBrk="1" fontAlgn="auto" latinLnBrk="0" hangingPunct="1">
              <a:lnSpc>
                <a:spcPct val="90000"/>
              </a:lnSpc>
              <a:spcBef>
                <a:spcPts val="1000"/>
              </a:spcBef>
              <a:spcAft>
                <a:spcPts val="0"/>
              </a:spcAft>
              <a:buClrTx/>
              <a:buSzTx/>
              <a:buFontTx/>
              <a:buChar char="-"/>
              <a:tabLst/>
              <a:defRPr/>
            </a:pPr>
            <a:r>
              <a:rPr lang="en-US" sz="2400" dirty="0" smtClean="0">
                <a:solidFill>
                  <a:prstClr val="black"/>
                </a:solidFill>
                <a:latin typeface="Calibri" panose="020F0502020204030204"/>
              </a:rPr>
              <a:t>Indication of the country of origin</a:t>
            </a:r>
          </a:p>
          <a:p>
            <a:pPr marL="228600" lvl="0" indent="-228600" algn="just">
              <a:lnSpc>
                <a:spcPct val="90000"/>
              </a:lnSpc>
              <a:spcBef>
                <a:spcPts val="1000"/>
              </a:spcBef>
              <a:buFont typeface="Arial" panose="020B0604020202020204" pitchFamily="34" charset="0"/>
              <a:buChar char="•"/>
              <a:defRPr/>
            </a:pPr>
            <a:r>
              <a:rPr lang="en-US" sz="2400" dirty="0" smtClean="0">
                <a:solidFill>
                  <a:prstClr val="black"/>
                </a:solidFill>
              </a:rPr>
              <a:t>The restricted particulars should not appear on the container, unless it is complaint to the United Kingdoms guideline.</a:t>
            </a:r>
            <a:endParaRPr lang="en-US" sz="2400" dirty="0">
              <a:solidFill>
                <a:prstClr val="black"/>
              </a:solidFill>
            </a:endParaRPr>
          </a:p>
          <a:p>
            <a:pPr marR="0" lvl="0" algn="just" defTabSz="914400" rtl="0" eaLnBrk="1" fontAlgn="auto" latinLnBrk="0" hangingPunct="1">
              <a:lnSpc>
                <a:spcPct val="90000"/>
              </a:lnSpc>
              <a:spcBef>
                <a:spcPts val="1000"/>
              </a:spcBef>
              <a:spcAft>
                <a:spcPts val="0"/>
              </a:spcAft>
              <a:buClrTx/>
              <a:buSzTx/>
              <a:tabLst/>
              <a:defRPr/>
            </a:pPr>
            <a:endParaRPr lang="en-US" sz="2800" dirty="0" smtClean="0">
              <a:solidFill>
                <a:prstClr val="black"/>
              </a:solidFill>
              <a:latin typeface="Calibri" panose="020F0502020204030204"/>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800" dirty="0">
              <a:solidFill>
                <a:prstClr val="black"/>
              </a:solidFill>
              <a:latin typeface="Calibri" panose="020F0502020204030204"/>
            </a:endParaRPr>
          </a:p>
          <a:p>
            <a:pPr marR="0" lvl="0" algn="just" defTabSz="914400" rtl="0" eaLnBrk="1" fontAlgn="auto" latinLnBrk="0" hangingPunct="1">
              <a:lnSpc>
                <a:spcPct val="90000"/>
              </a:lnSpc>
              <a:spcBef>
                <a:spcPts val="1000"/>
              </a:spcBef>
              <a:spcAft>
                <a:spcPts val="0"/>
              </a:spcAft>
              <a:buClrTx/>
              <a:buSzTx/>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96117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5716" y="264419"/>
            <a:ext cx="6165273" cy="623454"/>
          </a:xfrm>
        </p:spPr>
        <p:txBody>
          <a:bodyPr>
            <a:noAutofit/>
          </a:bodyPr>
          <a:lstStyle/>
          <a:p>
            <a:pPr algn="ctr"/>
            <a:r>
              <a:rPr lang="en-US" sz="40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t>
            </a:r>
            <a:r>
              <a:rPr lang="en-ZA" sz="4000" b="1" dirty="0" err="1"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ampling</a:t>
            </a:r>
            <a:r>
              <a:rPr lang="en-ZA" sz="40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ZA"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t>
            </a:r>
            <a:r>
              <a:rPr lang="en-ZA" sz="40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rocess</a:t>
            </a:r>
            <a:endParaRPr lang="en-ZA"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7" name="Text Placeholder 16"/>
          <p:cNvSpPr>
            <a:spLocks noGrp="1"/>
          </p:cNvSpPr>
          <p:nvPr>
            <p:ph type="body" sz="half" idx="2"/>
          </p:nvPr>
        </p:nvSpPr>
        <p:spPr>
          <a:xfrm>
            <a:off x="874537" y="1834266"/>
            <a:ext cx="7074370" cy="3189468"/>
          </a:xfrm>
        </p:spPr>
        <p:txBody>
          <a:bodyPr>
            <a:noAutofit/>
          </a:bodyPr>
          <a:lstStyle/>
          <a:p>
            <a:pPr marL="342900" indent="-342900">
              <a:lnSpc>
                <a:spcPct val="150000"/>
              </a:lnSpc>
              <a:buFont typeface="Arial" panose="020B0604020202020204" pitchFamily="34" charset="0"/>
              <a:buChar char="•"/>
            </a:pPr>
            <a:endParaRPr lang="en-ZA" sz="2400" dirty="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endParaRPr lang="en-ZA" sz="2400" dirty="0">
              <a:latin typeface="Arial" panose="020B0604020202020204" pitchFamily="34" charset="0"/>
              <a:cs typeface="Arial" panose="020B0604020202020204" pitchFamily="34" charset="0"/>
            </a:endParaRPr>
          </a:p>
          <a:p>
            <a:pPr>
              <a:lnSpc>
                <a:spcPct val="150000"/>
              </a:lnSpc>
            </a:pPr>
            <a:endParaRPr lang="en-ZA" sz="2400" dirty="0">
              <a:latin typeface="Arial" panose="020B0604020202020204" pitchFamily="34" charset="0"/>
              <a:cs typeface="Arial" panose="020B0604020202020204" pitchFamily="34" charset="0"/>
            </a:endParaRPr>
          </a:p>
        </p:txBody>
      </p:sp>
      <p:sp>
        <p:nvSpPr>
          <p:cNvPr id="5" name="Rectangle 3"/>
          <p:cNvSpPr>
            <a:spLocks noChangeArrowheads="1"/>
          </p:cNvSpPr>
          <p:nvPr/>
        </p:nvSpPr>
        <p:spPr bwMode="auto">
          <a:xfrm>
            <a:off x="0" y="1896"/>
            <a:ext cx="748107" cy="6856104"/>
          </a:xfrm>
          <a:prstGeom prst="rect">
            <a:avLst/>
          </a:prstGeom>
          <a:solidFill>
            <a:srgbClr val="006D86"/>
          </a:solidFill>
          <a:ln w="9525">
            <a:solidFill>
              <a:srgbClr val="006D86"/>
            </a:solidFill>
            <a:miter lim="800000"/>
            <a:headEnd/>
            <a:tailEnd/>
          </a:ln>
        </p:spPr>
        <p:txBody>
          <a:bodyPr vert="horz" wrap="square" lIns="91440" tIns="45720" rIns="91440" bIns="45720" numCol="1" anchor="t" anchorCtr="0" compatLnSpc="1">
            <a:prstTxWarp prst="textNoShape">
              <a:avLst/>
            </a:prstTxWarp>
          </a:bodyPr>
          <a:lstStyle/>
          <a:p>
            <a:endParaRPr lang="en-ZA"/>
          </a:p>
        </p:txBody>
      </p:sp>
      <p:sp>
        <p:nvSpPr>
          <p:cNvPr id="10" name="Footer Placeholder 8">
            <a:extLst>
              <a:ext uri="{FF2B5EF4-FFF2-40B4-BE49-F238E27FC236}">
                <a16:creationId xmlns:a16="http://schemas.microsoft.com/office/drawing/2014/main" xmlns="" id="{2E997A35-530F-415A-8330-8B2445749675}"/>
              </a:ext>
            </a:extLst>
          </p:cNvPr>
          <p:cNvSpPr txBox="1">
            <a:spLocks/>
          </p:cNvSpPr>
          <p:nvPr/>
        </p:nvSpPr>
        <p:spPr>
          <a:xfrm rot="16200000">
            <a:off x="-2448074" y="3436397"/>
            <a:ext cx="5644259" cy="365127"/>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2800" dirty="0">
                <a:solidFill>
                  <a:schemeClr val="bg1"/>
                </a:solidFill>
                <a:latin typeface="Felix Titling" panose="04060505060202020A04" pitchFamily="82" charset="0"/>
              </a:rPr>
              <a:t>food safety Agency </a:t>
            </a:r>
            <a:r>
              <a:rPr lang="en-ZA" sz="2800" dirty="0" err="1">
                <a:solidFill>
                  <a:schemeClr val="bg1"/>
                </a:solidFill>
                <a:latin typeface="Felix Titling" panose="04060505060202020A04" pitchFamily="82" charset="0"/>
              </a:rPr>
              <a:t>pty</a:t>
            </a:r>
            <a:r>
              <a:rPr lang="en-ZA" sz="2800" dirty="0">
                <a:solidFill>
                  <a:schemeClr val="bg1"/>
                </a:solidFill>
                <a:latin typeface="Felix Titling" panose="04060505060202020A04" pitchFamily="82" charset="0"/>
              </a:rPr>
              <a:t> ltd </a:t>
            </a:r>
          </a:p>
        </p:txBody>
      </p:sp>
      <p:pic>
        <p:nvPicPr>
          <p:cNvPr id="12" name="Picture 11" descr="Temp Logo">
            <a:extLst>
              <a:ext uri="{FF2B5EF4-FFF2-40B4-BE49-F238E27FC236}">
                <a16:creationId xmlns:a16="http://schemas.microsoft.com/office/drawing/2014/main" xmlns="" id="{B2DC1DAA-3115-4AF4-8728-002EB33E43A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33524" y="6188197"/>
            <a:ext cx="1267098" cy="617717"/>
          </a:xfrm>
          <a:prstGeom prst="rect">
            <a:avLst/>
          </a:prstGeom>
          <a:noFill/>
          <a:ln>
            <a:noFill/>
          </a:ln>
        </p:spPr>
      </p:pic>
      <p:sp>
        <p:nvSpPr>
          <p:cNvPr id="14" name="TextBox 13">
            <a:extLst>
              <a:ext uri="{FF2B5EF4-FFF2-40B4-BE49-F238E27FC236}">
                <a16:creationId xmlns:a16="http://schemas.microsoft.com/office/drawing/2014/main" xmlns="" id="{BDABE28A-38A7-4FE9-8139-FCBC191B66D3}"/>
              </a:ext>
            </a:extLst>
          </p:cNvPr>
          <p:cNvSpPr txBox="1"/>
          <p:nvPr/>
        </p:nvSpPr>
        <p:spPr>
          <a:xfrm>
            <a:off x="1446835" y="1099595"/>
            <a:ext cx="10074605" cy="5494838"/>
          </a:xfrm>
          <a:prstGeom prst="rect">
            <a:avLst/>
          </a:prstGeom>
          <a:noFill/>
        </p:spPr>
        <p:txBody>
          <a:bodyPr wrap="square">
            <a:spAutoFit/>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rPr>
              <a:t>One product range is sampled once in 12 </a:t>
            </a:r>
            <a:r>
              <a:rPr kumimoji="0" lang="en-US" sz="2400" b="0" i="0" u="none" strike="noStrike" kern="1200" cap="none" spc="0" normalizeH="0" baseline="0" noProof="0" dirty="0" smtClean="0">
                <a:ln>
                  <a:noFill/>
                </a:ln>
                <a:solidFill>
                  <a:prstClr val="black"/>
                </a:solidFill>
                <a:effectLst/>
                <a:uLnTx/>
                <a:uFillTx/>
                <a:latin typeface="Calibri" panose="020F0502020204030204"/>
              </a:rPr>
              <a:t>months;</a:t>
            </a:r>
            <a:endParaRPr lang="en-US" sz="2400" dirty="0">
              <a:solidFill>
                <a:prstClr val="black"/>
              </a:solidFill>
              <a:latin typeface="Calibri" panose="020F0502020204030204"/>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rPr>
              <a:t>If any discrepancies are found, the frequency</a:t>
            </a:r>
            <a:r>
              <a:rPr kumimoji="0" lang="en-US" sz="2400" b="0" i="0" u="none" strike="noStrike" kern="1200" cap="none" spc="0" normalizeH="0" noProof="0" dirty="0" smtClean="0">
                <a:ln>
                  <a:noFill/>
                </a:ln>
                <a:solidFill>
                  <a:prstClr val="black"/>
                </a:solidFill>
                <a:effectLst/>
                <a:uLnTx/>
                <a:uFillTx/>
                <a:latin typeface="Calibri" panose="020F0502020204030204"/>
              </a:rPr>
              <a:t> of inspections &amp; sampling increases to ensure compliance;</a:t>
            </a:r>
            <a:endParaRPr kumimoji="0" lang="en-US" sz="2400" b="0" i="0" u="none" strike="noStrike" kern="1200" cap="none" spc="0" normalizeH="0" baseline="0" noProof="0" dirty="0">
              <a:ln>
                <a:noFill/>
              </a:ln>
              <a:solidFill>
                <a:prstClr val="black"/>
              </a:solidFill>
              <a:effectLst/>
              <a:uLnTx/>
              <a:uFillTx/>
              <a:latin typeface="Calibri" panose="020F0502020204030204"/>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rPr>
              <a:t>Inspections </a:t>
            </a:r>
            <a:r>
              <a:rPr kumimoji="0" lang="en-US" sz="2400" b="0" i="0" u="none" strike="noStrike" kern="1200" cap="none" spc="0" normalizeH="0" baseline="0" noProof="0" dirty="0">
                <a:ln>
                  <a:noFill/>
                </a:ln>
                <a:solidFill>
                  <a:prstClr val="black"/>
                </a:solidFill>
                <a:effectLst/>
                <a:uLnTx/>
                <a:uFillTx/>
                <a:latin typeface="Calibri" panose="020F0502020204030204"/>
              </a:rPr>
              <a:t>and sampling is done </a:t>
            </a:r>
            <a:r>
              <a:rPr kumimoji="0" lang="en-US" sz="2400" b="0" i="0" u="none" strike="noStrike" kern="1200" cap="none" spc="0" normalizeH="0" baseline="0" noProof="0" dirty="0" smtClean="0">
                <a:ln>
                  <a:noFill/>
                </a:ln>
                <a:solidFill>
                  <a:prstClr val="black"/>
                </a:solidFill>
                <a:effectLst/>
                <a:uLnTx/>
                <a:uFillTx/>
                <a:latin typeface="Calibri" panose="020F0502020204030204"/>
              </a:rPr>
              <a:t>at</a:t>
            </a:r>
            <a:r>
              <a:rPr kumimoji="0" lang="en-US" sz="2400" b="0" i="0" u="none" strike="noStrike" kern="1200" cap="none" spc="0" normalizeH="0" noProof="0" dirty="0" smtClean="0">
                <a:ln>
                  <a:noFill/>
                </a:ln>
                <a:solidFill>
                  <a:prstClr val="black"/>
                </a:solidFill>
                <a:effectLst/>
                <a:uLnTx/>
                <a:uFillTx/>
                <a:latin typeface="Calibri" panose="020F0502020204030204"/>
              </a:rPr>
              <a:t> the source</a:t>
            </a:r>
            <a:r>
              <a:rPr kumimoji="0" lang="en-US" sz="2400" b="0" i="0" u="none" strike="noStrike" kern="1200" cap="none" spc="0" normalizeH="0" baseline="0" noProof="0" dirty="0" smtClean="0">
                <a:ln>
                  <a:noFill/>
                </a:ln>
                <a:solidFill>
                  <a:prstClr val="black"/>
                </a:solidFill>
                <a:effectLst/>
                <a:uLnTx/>
                <a:uFillTx/>
                <a:latin typeface="Calibri" panose="020F0502020204030204"/>
              </a:rPr>
              <a:t>;</a:t>
            </a:r>
            <a:endParaRPr kumimoji="0" lang="en-US" sz="2400" b="0" i="0" u="none" strike="noStrike" kern="1200" cap="none" spc="0" normalizeH="0" baseline="0" noProof="0" dirty="0">
              <a:ln>
                <a:noFill/>
              </a:ln>
              <a:solidFill>
                <a:prstClr val="black"/>
              </a:solidFill>
              <a:effectLst/>
              <a:uLnTx/>
              <a:uFillTx/>
              <a:latin typeface="Calibri" panose="020F0502020204030204"/>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rPr>
              <a:t>Records are kept of inspected/sampled </a:t>
            </a:r>
            <a:r>
              <a:rPr kumimoji="0" lang="en-US" sz="2400" b="0" i="0" u="none" strike="noStrike" kern="1200" cap="none" spc="0" normalizeH="0" baseline="0" noProof="0" dirty="0" smtClean="0">
                <a:ln>
                  <a:noFill/>
                </a:ln>
                <a:solidFill>
                  <a:prstClr val="black"/>
                </a:solidFill>
                <a:effectLst/>
                <a:uLnTx/>
                <a:uFillTx/>
                <a:latin typeface="Calibri" panose="020F0502020204030204"/>
              </a:rPr>
              <a:t>products;</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noProof="0" dirty="0" smtClean="0">
                <a:solidFill>
                  <a:prstClr val="black"/>
                </a:solidFill>
                <a:latin typeface="Calibri" panose="020F0502020204030204"/>
              </a:rPr>
              <a:t>Documentation (lab results, compliance letters etc.) is send to facilities that are inspected and sampled;</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dirty="0" smtClean="0">
                <a:solidFill>
                  <a:prstClr val="black"/>
                </a:solidFill>
                <a:latin typeface="Calibri" panose="020F0502020204030204"/>
              </a:rPr>
              <a:t>MRM analysis will be conducted if any discrepancies are found in terms of composition in products were MRM is used;</a:t>
            </a:r>
            <a:endParaRPr lang="en-US" sz="2400" noProof="0" dirty="0" smtClean="0">
              <a:solidFill>
                <a:prstClr val="black"/>
              </a:solidFill>
              <a:latin typeface="Calibri" panose="020F0502020204030204"/>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rPr>
              <a:t>Recipe</a:t>
            </a:r>
            <a:r>
              <a:rPr kumimoji="0" lang="en-US" sz="2400" b="0" i="0" u="none" strike="noStrike" kern="1200" cap="none" spc="0" normalizeH="0" noProof="0" dirty="0" smtClean="0">
                <a:ln>
                  <a:noFill/>
                </a:ln>
                <a:solidFill>
                  <a:prstClr val="black"/>
                </a:solidFill>
                <a:effectLst/>
                <a:uLnTx/>
                <a:uFillTx/>
                <a:latin typeface="Calibri" panose="020F0502020204030204"/>
              </a:rPr>
              <a:t> verification of products will be conducted;</a:t>
            </a:r>
            <a:endParaRPr kumimoji="0" lang="en-US" sz="2400" b="0" i="0" u="none" strike="noStrike" kern="1200" cap="none" spc="0" normalizeH="0" baseline="0" noProof="0" dirty="0">
              <a:ln>
                <a:noFill/>
              </a:ln>
              <a:solidFill>
                <a:prstClr val="black"/>
              </a:solidFill>
              <a:effectLst/>
              <a:uLnTx/>
              <a:uFillTx/>
              <a:latin typeface="Calibri" panose="020F0502020204030204"/>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dirty="0">
                <a:solidFill>
                  <a:prstClr val="black"/>
                </a:solidFill>
                <a:latin typeface="Calibri" panose="020F0502020204030204"/>
              </a:rPr>
              <a:t>The software program </a:t>
            </a:r>
            <a:r>
              <a:rPr lang="en-US" sz="2400" dirty="0" smtClean="0">
                <a:solidFill>
                  <a:prstClr val="black"/>
                </a:solidFill>
                <a:latin typeface="Calibri" panose="020F0502020204030204"/>
              </a:rPr>
              <a:t>is in the process</a:t>
            </a:r>
            <a:r>
              <a:rPr lang="en-US" sz="2400" dirty="0">
                <a:solidFill>
                  <a:prstClr val="black"/>
                </a:solidFill>
                <a:latin typeface="Calibri" panose="020F0502020204030204"/>
              </a:rPr>
              <a:t> </a:t>
            </a:r>
            <a:r>
              <a:rPr lang="en-US" sz="2400" dirty="0" smtClean="0">
                <a:solidFill>
                  <a:prstClr val="black"/>
                </a:solidFill>
                <a:latin typeface="Calibri" panose="020F0502020204030204"/>
              </a:rPr>
              <a:t>of being implemented in 2 months time.</a:t>
            </a:r>
            <a:endParaRPr lang="en-US" sz="2400" dirty="0">
              <a:solidFill>
                <a:prstClr val="black"/>
              </a:solidFill>
              <a:latin typeface="Calibri" panose="020F0502020204030204"/>
            </a:endParaRPr>
          </a:p>
          <a:p>
            <a:pPr marR="0" lvl="0" algn="just" defTabSz="914400" rtl="0" eaLnBrk="1" fontAlgn="auto" latinLnBrk="0" hangingPunct="1">
              <a:lnSpc>
                <a:spcPct val="90000"/>
              </a:lnSpc>
              <a:spcBef>
                <a:spcPts val="1000"/>
              </a:spcBef>
              <a:spcAft>
                <a:spcPts val="0"/>
              </a:spcAft>
              <a:buClrTx/>
              <a:buSzTx/>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4199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Autofit/>
          </a:bodyPr>
          <a:lstStyle/>
          <a:p>
            <a:pPr algn="ctr"/>
            <a:r>
              <a:rPr lang="en-ZA"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Laboratory Services </a:t>
            </a:r>
          </a:p>
        </p:txBody>
      </p:sp>
      <p:sp>
        <p:nvSpPr>
          <p:cNvPr id="2" name="Content Placeholder 1">
            <a:extLst>
              <a:ext uri="{FF2B5EF4-FFF2-40B4-BE49-F238E27FC236}">
                <a16:creationId xmlns:a16="http://schemas.microsoft.com/office/drawing/2014/main" xmlns="" id="{5327D1E2-1100-4ED9-8F48-AD4D10FCC71F}"/>
              </a:ext>
            </a:extLst>
          </p:cNvPr>
          <p:cNvSpPr>
            <a:spLocks noGrp="1"/>
          </p:cNvSpPr>
          <p:nvPr>
            <p:ph idx="1"/>
          </p:nvPr>
        </p:nvSpPr>
        <p:spPr>
          <a:xfrm>
            <a:off x="1886672" y="1690688"/>
            <a:ext cx="9467127" cy="2804396"/>
          </a:xfrm>
        </p:spPr>
        <p:txBody>
          <a:bodyPr>
            <a:normAutofit/>
          </a:bodyPr>
          <a:lstStyle/>
          <a:p>
            <a:r>
              <a:rPr lang="en-US" sz="2400" dirty="0" err="1"/>
              <a:t>Merieux</a:t>
            </a:r>
            <a:r>
              <a:rPr lang="en-US" sz="2400" dirty="0"/>
              <a:t> NutriSciences</a:t>
            </a:r>
          </a:p>
          <a:p>
            <a:r>
              <a:rPr lang="en-US" sz="2400" dirty="0"/>
              <a:t>NOSA</a:t>
            </a:r>
          </a:p>
          <a:p>
            <a:r>
              <a:rPr lang="en-US" sz="2400" dirty="0"/>
              <a:t>Food Consulting Services (FCS)</a:t>
            </a:r>
          </a:p>
          <a:p>
            <a:r>
              <a:rPr lang="en-US" sz="2400" dirty="0"/>
              <a:t>SMT</a:t>
            </a:r>
          </a:p>
          <a:p>
            <a:r>
              <a:rPr lang="en-US" sz="2400" dirty="0" smtClean="0"/>
              <a:t>SGS</a:t>
            </a:r>
          </a:p>
          <a:p>
            <a:r>
              <a:rPr lang="en-US" sz="2400" dirty="0" smtClean="0"/>
              <a:t>KLM HIGH</a:t>
            </a:r>
            <a:endParaRPr lang="en-US" sz="2400" dirty="0"/>
          </a:p>
          <a:p>
            <a:pPr marL="0" indent="0">
              <a:buNone/>
            </a:pPr>
            <a:endParaRPr lang="en-ZA" dirty="0"/>
          </a:p>
        </p:txBody>
      </p:sp>
      <p:sp>
        <p:nvSpPr>
          <p:cNvPr id="5" name="Rectangle 3"/>
          <p:cNvSpPr>
            <a:spLocks noChangeArrowheads="1"/>
          </p:cNvSpPr>
          <p:nvPr/>
        </p:nvSpPr>
        <p:spPr bwMode="auto">
          <a:xfrm>
            <a:off x="0" y="1896"/>
            <a:ext cx="748107" cy="6856104"/>
          </a:xfrm>
          <a:prstGeom prst="rect">
            <a:avLst/>
          </a:prstGeom>
          <a:solidFill>
            <a:srgbClr val="006D86"/>
          </a:solidFill>
          <a:ln w="9525">
            <a:solidFill>
              <a:srgbClr val="006D86"/>
            </a:solidFill>
            <a:miter lim="800000"/>
            <a:headEnd/>
            <a:tailEnd/>
          </a:ln>
        </p:spPr>
        <p:txBody>
          <a:bodyPr vert="horz" wrap="square" lIns="91440" tIns="45720" rIns="91440" bIns="45720" numCol="1" anchor="t" anchorCtr="0" compatLnSpc="1">
            <a:prstTxWarp prst="textNoShape">
              <a:avLst/>
            </a:prstTxWarp>
          </a:bodyPr>
          <a:lstStyle/>
          <a:p>
            <a:endParaRPr lang="en-ZA"/>
          </a:p>
        </p:txBody>
      </p:sp>
      <p:sp>
        <p:nvSpPr>
          <p:cNvPr id="10" name="Footer Placeholder 8">
            <a:extLst>
              <a:ext uri="{FF2B5EF4-FFF2-40B4-BE49-F238E27FC236}">
                <a16:creationId xmlns:a16="http://schemas.microsoft.com/office/drawing/2014/main" xmlns="" id="{4B0E850F-41CB-470D-A337-62ABA2A6B7E9}"/>
              </a:ext>
            </a:extLst>
          </p:cNvPr>
          <p:cNvSpPr txBox="1">
            <a:spLocks/>
          </p:cNvSpPr>
          <p:nvPr/>
        </p:nvSpPr>
        <p:spPr>
          <a:xfrm rot="16200000">
            <a:off x="-2448074" y="3436397"/>
            <a:ext cx="5644259" cy="365127"/>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2800" dirty="0">
                <a:solidFill>
                  <a:schemeClr val="bg1"/>
                </a:solidFill>
                <a:latin typeface="Felix Titling" panose="04060505060202020A04" pitchFamily="82" charset="0"/>
              </a:rPr>
              <a:t>food safety Agency </a:t>
            </a:r>
            <a:r>
              <a:rPr lang="en-ZA" sz="2800" dirty="0" err="1">
                <a:solidFill>
                  <a:schemeClr val="bg1"/>
                </a:solidFill>
                <a:latin typeface="Felix Titling" panose="04060505060202020A04" pitchFamily="82" charset="0"/>
              </a:rPr>
              <a:t>pty</a:t>
            </a:r>
            <a:r>
              <a:rPr lang="en-ZA" sz="2800" dirty="0">
                <a:solidFill>
                  <a:schemeClr val="bg1"/>
                </a:solidFill>
                <a:latin typeface="Felix Titling" panose="04060505060202020A04" pitchFamily="82" charset="0"/>
              </a:rPr>
              <a:t> ltd </a:t>
            </a:r>
          </a:p>
        </p:txBody>
      </p:sp>
      <p:pic>
        <p:nvPicPr>
          <p:cNvPr id="12" name="Picture 11" descr="Temp Logo">
            <a:extLst>
              <a:ext uri="{FF2B5EF4-FFF2-40B4-BE49-F238E27FC236}">
                <a16:creationId xmlns:a16="http://schemas.microsoft.com/office/drawing/2014/main" xmlns="" id="{16ECAFBD-AC00-46FA-A441-73401734A66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73753" y="6147951"/>
            <a:ext cx="1267098" cy="617717"/>
          </a:xfrm>
          <a:prstGeom prst="rect">
            <a:avLst/>
          </a:prstGeom>
          <a:noFill/>
          <a:ln>
            <a:noFill/>
          </a:ln>
        </p:spPr>
      </p:pic>
      <p:pic>
        <p:nvPicPr>
          <p:cNvPr id="5122" name="Picture 2" descr="The 6 types of laboratory that exist (and their characteristics) -  Wellnessbea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34714" y="1510400"/>
            <a:ext cx="3102015" cy="222184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4"/>
          <a:stretch>
            <a:fillRect/>
          </a:stretch>
        </p:blipFill>
        <p:spPr>
          <a:xfrm>
            <a:off x="5856791" y="3732243"/>
            <a:ext cx="2777924" cy="1908116"/>
          </a:xfrm>
          <a:prstGeom prst="rect">
            <a:avLst/>
          </a:prstGeom>
        </p:spPr>
      </p:pic>
    </p:spTree>
    <p:extLst>
      <p:ext uri="{BB962C8B-B14F-4D97-AF65-F5344CB8AC3E}">
        <p14:creationId xmlns:p14="http://schemas.microsoft.com/office/powerpoint/2010/main" val="3582400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5716" y="264419"/>
            <a:ext cx="6165273" cy="623454"/>
          </a:xfrm>
        </p:spPr>
        <p:txBody>
          <a:bodyPr>
            <a:noAutofit/>
          </a:bodyPr>
          <a:lstStyle/>
          <a:p>
            <a:pPr algn="ctr"/>
            <a:r>
              <a:rPr lang="en-ZA" sz="40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Way Forward</a:t>
            </a:r>
            <a:endParaRPr lang="en-ZA"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7" name="Text Placeholder 16"/>
          <p:cNvSpPr>
            <a:spLocks noGrp="1"/>
          </p:cNvSpPr>
          <p:nvPr>
            <p:ph type="body" sz="half" idx="2"/>
          </p:nvPr>
        </p:nvSpPr>
        <p:spPr>
          <a:xfrm>
            <a:off x="1088020" y="1632029"/>
            <a:ext cx="9971866" cy="4515921"/>
          </a:xfrm>
        </p:spPr>
        <p:txBody>
          <a:bodyPr>
            <a:noAutofit/>
          </a:bodyPr>
          <a:lstStyle/>
          <a:p>
            <a:pPr marL="342900" indent="-342900" algn="just">
              <a:lnSpc>
                <a:spcPct val="150000"/>
              </a:lnSpc>
              <a:buFont typeface="Arial" panose="020B0604020202020204" pitchFamily="34" charset="0"/>
              <a:buChar char="•"/>
            </a:pPr>
            <a:r>
              <a:rPr lang="en-ZA" sz="2000" dirty="0">
                <a:latin typeface="Arial" panose="020B0604020202020204" pitchFamily="34" charset="0"/>
                <a:ea typeface="Calibri" panose="020F0502020204030204" pitchFamily="34" charset="0"/>
              </a:rPr>
              <a:t>Continuous engagement with the </a:t>
            </a:r>
            <a:r>
              <a:rPr lang="en-ZA" sz="2000" dirty="0" smtClean="0">
                <a:latin typeface="Arial" panose="020B0604020202020204" pitchFamily="34" charset="0"/>
                <a:ea typeface="Calibri" panose="020F0502020204030204" pitchFamily="34" charset="0"/>
              </a:rPr>
              <a:t>industry to educate and ensure compliance;</a:t>
            </a:r>
            <a:endParaRPr lang="en-ZA" sz="2000" dirty="0">
              <a:latin typeface="Arial" panose="020B0604020202020204" pitchFamily="34" charset="0"/>
              <a:ea typeface="Calibri" panose="020F0502020204030204" pitchFamily="34" charset="0"/>
            </a:endParaRPr>
          </a:p>
          <a:p>
            <a:pPr marL="342900" indent="-342900" algn="just">
              <a:lnSpc>
                <a:spcPct val="150000"/>
              </a:lnSpc>
              <a:buFont typeface="Arial" panose="020B0604020202020204" pitchFamily="34" charset="0"/>
              <a:buChar char="•"/>
            </a:pPr>
            <a:r>
              <a:rPr lang="en-ZA" sz="2000" dirty="0" smtClean="0">
                <a:latin typeface="Arial" panose="020B0604020202020204" pitchFamily="34" charset="0"/>
                <a:ea typeface="Calibri" panose="020F0502020204030204" pitchFamily="34" charset="0"/>
              </a:rPr>
              <a:t>Continuous engagement with the Directorate</a:t>
            </a:r>
            <a:r>
              <a:rPr lang="en-ZA" sz="2000" dirty="0">
                <a:latin typeface="Arial" panose="020B0604020202020204" pitchFamily="34" charset="0"/>
                <a:ea typeface="Calibri" panose="020F0502020204030204" pitchFamily="34" charset="0"/>
              </a:rPr>
              <a:t>: Food Safety and Quality Assurance (D: FSQA) and Directorate: Inspection Services (D: IS) </a:t>
            </a:r>
            <a:r>
              <a:rPr lang="en-ZA" sz="2000" dirty="0" smtClean="0">
                <a:latin typeface="Arial" panose="020B0604020202020204" pitchFamily="34" charset="0"/>
                <a:ea typeface="Calibri" panose="020F0502020204030204" pitchFamily="34" charset="0"/>
              </a:rPr>
              <a:t>for proper interpretation of legislation and </a:t>
            </a:r>
            <a:r>
              <a:rPr lang="en-ZA" sz="2000" dirty="0">
                <a:latin typeface="Arial" panose="020B0604020202020204" pitchFamily="34" charset="0"/>
                <a:ea typeface="Calibri" panose="020F0502020204030204" pitchFamily="34" charset="0"/>
              </a:rPr>
              <a:t>external audit </a:t>
            </a:r>
            <a:r>
              <a:rPr lang="en-ZA" sz="2000" dirty="0" smtClean="0">
                <a:latin typeface="Arial" panose="020B0604020202020204" pitchFamily="34" charset="0"/>
                <a:ea typeface="Calibri" panose="020F0502020204030204" pitchFamily="34" charset="0"/>
              </a:rPr>
              <a:t>purposes; </a:t>
            </a:r>
            <a:endParaRPr lang="en-ZA" sz="2000" dirty="0">
              <a:latin typeface="Arial" panose="020B0604020202020204" pitchFamily="34" charset="0"/>
              <a:cs typeface="Arial" panose="020B0604020202020204" pitchFamily="34" charset="0"/>
            </a:endParaRPr>
          </a:p>
          <a:p>
            <a:pPr marL="342900" indent="-342900" algn="just">
              <a:lnSpc>
                <a:spcPct val="150000"/>
              </a:lnSpc>
              <a:buFont typeface="Arial" panose="020B0604020202020204" pitchFamily="34" charset="0"/>
              <a:buChar char="•"/>
            </a:pPr>
            <a:r>
              <a:rPr lang="en-ZA" sz="2000" dirty="0" smtClean="0">
                <a:latin typeface="Arial" panose="020B0604020202020204" pitchFamily="34" charset="0"/>
                <a:cs typeface="Arial" panose="020B0604020202020204" pitchFamily="34" charset="0"/>
              </a:rPr>
              <a:t>To continue delivering work of good quality while empowering our inspectors with more exposure and knowledge by continuous training;</a:t>
            </a:r>
            <a:endParaRPr lang="en-ZA" sz="2000" dirty="0">
              <a:latin typeface="Arial" panose="020B0604020202020204" pitchFamily="34" charset="0"/>
              <a:cs typeface="Arial" panose="020B0604020202020204" pitchFamily="34" charset="0"/>
            </a:endParaRPr>
          </a:p>
        </p:txBody>
      </p:sp>
      <p:sp>
        <p:nvSpPr>
          <p:cNvPr id="5" name="Rectangle 3"/>
          <p:cNvSpPr>
            <a:spLocks noChangeArrowheads="1"/>
          </p:cNvSpPr>
          <p:nvPr/>
        </p:nvSpPr>
        <p:spPr bwMode="auto">
          <a:xfrm>
            <a:off x="0" y="1896"/>
            <a:ext cx="748107" cy="6856104"/>
          </a:xfrm>
          <a:prstGeom prst="rect">
            <a:avLst/>
          </a:prstGeom>
          <a:solidFill>
            <a:srgbClr val="006D86"/>
          </a:solidFill>
          <a:ln w="9525">
            <a:solidFill>
              <a:srgbClr val="006D86"/>
            </a:solidFill>
            <a:miter lim="800000"/>
            <a:headEnd/>
            <a:tailEnd/>
          </a:ln>
        </p:spPr>
        <p:txBody>
          <a:bodyPr vert="horz" wrap="square" lIns="91440" tIns="45720" rIns="91440" bIns="45720" numCol="1" anchor="t" anchorCtr="0" compatLnSpc="1">
            <a:prstTxWarp prst="textNoShape">
              <a:avLst/>
            </a:prstTxWarp>
          </a:bodyPr>
          <a:lstStyle/>
          <a:p>
            <a:endParaRPr lang="en-ZA"/>
          </a:p>
        </p:txBody>
      </p:sp>
      <p:sp>
        <p:nvSpPr>
          <p:cNvPr id="10" name="Footer Placeholder 8">
            <a:extLst>
              <a:ext uri="{FF2B5EF4-FFF2-40B4-BE49-F238E27FC236}">
                <a16:creationId xmlns:a16="http://schemas.microsoft.com/office/drawing/2014/main" xmlns="" id="{2E997A35-530F-415A-8330-8B2445749675}"/>
              </a:ext>
            </a:extLst>
          </p:cNvPr>
          <p:cNvSpPr txBox="1">
            <a:spLocks/>
          </p:cNvSpPr>
          <p:nvPr/>
        </p:nvSpPr>
        <p:spPr>
          <a:xfrm rot="16200000">
            <a:off x="-2448074" y="3436397"/>
            <a:ext cx="5644259" cy="365127"/>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2800" dirty="0">
                <a:solidFill>
                  <a:schemeClr val="bg1"/>
                </a:solidFill>
                <a:latin typeface="Felix Titling" panose="04060505060202020A04" pitchFamily="82" charset="0"/>
              </a:rPr>
              <a:t>food safety Agency </a:t>
            </a:r>
            <a:r>
              <a:rPr lang="en-ZA" sz="2800" dirty="0" err="1">
                <a:solidFill>
                  <a:schemeClr val="bg1"/>
                </a:solidFill>
                <a:latin typeface="Felix Titling" panose="04060505060202020A04" pitchFamily="82" charset="0"/>
              </a:rPr>
              <a:t>pty</a:t>
            </a:r>
            <a:r>
              <a:rPr lang="en-ZA" sz="2800" dirty="0">
                <a:solidFill>
                  <a:schemeClr val="bg1"/>
                </a:solidFill>
                <a:latin typeface="Felix Titling" panose="04060505060202020A04" pitchFamily="82" charset="0"/>
              </a:rPr>
              <a:t> ltd </a:t>
            </a:r>
          </a:p>
        </p:txBody>
      </p:sp>
      <p:pic>
        <p:nvPicPr>
          <p:cNvPr id="12" name="Picture 11" descr="Temp Logo">
            <a:extLst>
              <a:ext uri="{FF2B5EF4-FFF2-40B4-BE49-F238E27FC236}">
                <a16:creationId xmlns:a16="http://schemas.microsoft.com/office/drawing/2014/main" xmlns="" id="{B2DC1DAA-3115-4AF4-8728-002EB33E43A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73753" y="6147951"/>
            <a:ext cx="1267098" cy="617717"/>
          </a:xfrm>
          <a:prstGeom prst="rect">
            <a:avLst/>
          </a:prstGeom>
          <a:noFill/>
          <a:ln>
            <a:noFill/>
          </a:ln>
        </p:spPr>
      </p:pic>
    </p:spTree>
    <p:extLst>
      <p:ext uri="{BB962C8B-B14F-4D97-AF65-F5344CB8AC3E}">
        <p14:creationId xmlns:p14="http://schemas.microsoft.com/office/powerpoint/2010/main" val="2120019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1000"/>
                                        <p:tgtEl>
                                          <p:spTgt spid="17">
                                            <p:txEl>
                                              <p:pRg st="0" end="0"/>
                                            </p:txEl>
                                          </p:spTgt>
                                        </p:tgtEl>
                                      </p:cBhvr>
                                    </p:animEffect>
                                    <p:anim calcmode="lin" valueType="num">
                                      <p:cBhvr>
                                        <p:cTn id="8"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
                                            <p:txEl>
                                              <p:pRg st="1" end="1"/>
                                            </p:txEl>
                                          </p:spTgt>
                                        </p:tgtEl>
                                        <p:attrNameLst>
                                          <p:attrName>style.visibility</p:attrName>
                                        </p:attrNameLst>
                                      </p:cBhvr>
                                      <p:to>
                                        <p:strVal val="visible"/>
                                      </p:to>
                                    </p:set>
                                    <p:animEffect transition="in" filter="fade">
                                      <p:cBhvr>
                                        <p:cTn id="14" dur="1000"/>
                                        <p:tgtEl>
                                          <p:spTgt spid="17">
                                            <p:txEl>
                                              <p:pRg st="1" end="1"/>
                                            </p:txEl>
                                          </p:spTgt>
                                        </p:tgtEl>
                                      </p:cBhvr>
                                    </p:animEffect>
                                    <p:anim calcmode="lin" valueType="num">
                                      <p:cBhvr>
                                        <p:cTn id="15"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
                                            <p:txEl>
                                              <p:pRg st="2" end="2"/>
                                            </p:txEl>
                                          </p:spTgt>
                                        </p:tgtEl>
                                        <p:attrNameLst>
                                          <p:attrName>style.visibility</p:attrName>
                                        </p:attrNameLst>
                                      </p:cBhvr>
                                      <p:to>
                                        <p:strVal val="visible"/>
                                      </p:to>
                                    </p:set>
                                    <p:animEffect transition="in" filter="fade">
                                      <p:cBhvr>
                                        <p:cTn id="21" dur="1000"/>
                                        <p:tgtEl>
                                          <p:spTgt spid="17">
                                            <p:txEl>
                                              <p:pRg st="2" end="2"/>
                                            </p:txEl>
                                          </p:spTgt>
                                        </p:tgtEl>
                                      </p:cBhvr>
                                    </p:animEffect>
                                    <p:anim calcmode="lin" valueType="num">
                                      <p:cBhvr>
                                        <p:cTn id="22"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580021" y="459327"/>
            <a:ext cx="6165273" cy="623454"/>
          </a:xfrm>
        </p:spPr>
        <p:txBody>
          <a:bodyPr>
            <a:noAutofit/>
          </a:bodyPr>
          <a:lstStyle/>
          <a:p>
            <a:pPr algn="ctr"/>
            <a:r>
              <a:rPr lang="en-ZA" sz="40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Conclusion</a:t>
            </a:r>
            <a:endParaRPr lang="en-ZA"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7" name="Text Placeholder 16"/>
          <p:cNvSpPr>
            <a:spLocks noGrp="1"/>
          </p:cNvSpPr>
          <p:nvPr>
            <p:ph type="body" sz="half" idx="2"/>
          </p:nvPr>
        </p:nvSpPr>
        <p:spPr>
          <a:xfrm>
            <a:off x="1191168" y="1574158"/>
            <a:ext cx="10186746" cy="4502552"/>
          </a:xfrm>
        </p:spPr>
        <p:txBody>
          <a:bodyPr>
            <a:noAutofit/>
          </a:bodyPr>
          <a:lstStyle/>
          <a:p>
            <a:pPr marL="285750" indent="-285750">
              <a:lnSpc>
                <a:spcPct val="200000"/>
              </a:lnSpc>
              <a:buFont typeface="Arial" panose="020B0604020202020204" pitchFamily="34" charset="0"/>
              <a:buChar char="•"/>
            </a:pPr>
            <a:r>
              <a:rPr lang="en-ZA" sz="1800" dirty="0"/>
              <a:t>The R.1283 of 4 October 2019 is still seen as a fairly new regulation for most </a:t>
            </a:r>
            <a:r>
              <a:rPr lang="en-ZA" sz="1800" dirty="0" smtClean="0"/>
              <a:t>producers.</a:t>
            </a:r>
          </a:p>
          <a:p>
            <a:pPr marL="285750" indent="-285750">
              <a:lnSpc>
                <a:spcPct val="200000"/>
              </a:lnSpc>
              <a:buFont typeface="Arial" panose="020B0604020202020204" pitchFamily="34" charset="0"/>
              <a:buChar char="•"/>
            </a:pPr>
            <a:r>
              <a:rPr lang="en-ZA" sz="1800" dirty="0"/>
              <a:t>The enforcement and continuous inspection and sample </a:t>
            </a:r>
            <a:r>
              <a:rPr lang="en-ZA" sz="1800" dirty="0" smtClean="0"/>
              <a:t>taking will </a:t>
            </a:r>
            <a:r>
              <a:rPr lang="en-ZA" sz="1800" dirty="0"/>
              <a:t>therefore ensure training from the side of Food Safety Agency to facilities in order to ensure compliance to the legislated </a:t>
            </a:r>
            <a:r>
              <a:rPr lang="en-ZA" sz="1800" dirty="0" smtClean="0"/>
              <a:t>requirements;</a:t>
            </a:r>
          </a:p>
          <a:p>
            <a:pPr marL="285750" indent="-285750">
              <a:lnSpc>
                <a:spcPct val="200000"/>
              </a:lnSpc>
              <a:buFont typeface="Arial" panose="020B0604020202020204" pitchFamily="34" charset="0"/>
              <a:buChar char="•"/>
            </a:pPr>
            <a:r>
              <a:rPr lang="en-ZA" sz="1800" dirty="0" smtClean="0"/>
              <a:t>There has been a reduction in </a:t>
            </a:r>
            <a:r>
              <a:rPr lang="en-ZA" sz="1800" dirty="0"/>
              <a:t>the number of the non-compliances in terms of </a:t>
            </a:r>
            <a:r>
              <a:rPr lang="en-ZA" sz="1800" dirty="0" smtClean="0"/>
              <a:t>composition, However </a:t>
            </a:r>
            <a:r>
              <a:rPr lang="en-ZA" sz="1800" dirty="0"/>
              <a:t>more non-compliances are being identified in terms of the marking of </a:t>
            </a:r>
            <a:r>
              <a:rPr lang="en-ZA" sz="1800" dirty="0" smtClean="0"/>
              <a:t>containers;</a:t>
            </a:r>
          </a:p>
          <a:p>
            <a:pPr marL="285750" indent="-285750">
              <a:lnSpc>
                <a:spcPct val="200000"/>
              </a:lnSpc>
              <a:buFont typeface="Arial" panose="020B0604020202020204" pitchFamily="34" charset="0"/>
              <a:buChar char="•"/>
            </a:pPr>
            <a:r>
              <a:rPr lang="en-ZA" sz="1800" dirty="0"/>
              <a:t>D</a:t>
            </a:r>
            <a:r>
              <a:rPr lang="en-ZA" sz="1800" dirty="0" smtClean="0"/>
              <a:t>espite </a:t>
            </a:r>
            <a:r>
              <a:rPr lang="en-ZA" sz="1800" dirty="0"/>
              <a:t>the current challenges faced, and the impact of the global pandemic on all industries, consumers still have the right to safe products of high quality and value and products that do comply to the requirements of the applicable regulations for the Republic of South Africa. </a:t>
            </a:r>
            <a:endParaRPr lang="en-ZA" sz="1800" dirty="0" smtClean="0"/>
          </a:p>
          <a:p>
            <a:pPr marL="285750" indent="-285750">
              <a:lnSpc>
                <a:spcPct val="200000"/>
              </a:lnSpc>
              <a:buFont typeface="Arial" panose="020B0604020202020204" pitchFamily="34" charset="0"/>
              <a:buChar char="•"/>
            </a:pPr>
            <a:endParaRPr lang="en-ZA" sz="2000" dirty="0" smtClean="0"/>
          </a:p>
          <a:p>
            <a:pPr marL="285750" indent="-285750">
              <a:lnSpc>
                <a:spcPct val="200000"/>
              </a:lnSpc>
              <a:buFont typeface="Arial" panose="020B0604020202020204" pitchFamily="34" charset="0"/>
              <a:buChar char="•"/>
            </a:pPr>
            <a:endParaRPr lang="en-ZA" sz="2000" dirty="0" smtClean="0"/>
          </a:p>
          <a:p>
            <a:pPr lvl="1">
              <a:lnSpc>
                <a:spcPct val="200000"/>
              </a:lnSpc>
            </a:pPr>
            <a:endParaRPr lang="en-ZA" sz="1600" dirty="0" smtClean="0"/>
          </a:p>
          <a:p>
            <a:pPr lvl="1">
              <a:lnSpc>
                <a:spcPct val="200000"/>
              </a:lnSpc>
            </a:pPr>
            <a:endParaRPr lang="en-ZA" sz="1600" dirty="0"/>
          </a:p>
        </p:txBody>
      </p:sp>
      <p:sp>
        <p:nvSpPr>
          <p:cNvPr id="5" name="Rectangle 3"/>
          <p:cNvSpPr>
            <a:spLocks noChangeArrowheads="1"/>
          </p:cNvSpPr>
          <p:nvPr/>
        </p:nvSpPr>
        <p:spPr bwMode="auto">
          <a:xfrm>
            <a:off x="0" y="1896"/>
            <a:ext cx="748107" cy="6856104"/>
          </a:xfrm>
          <a:prstGeom prst="rect">
            <a:avLst/>
          </a:prstGeom>
          <a:solidFill>
            <a:srgbClr val="006D86"/>
          </a:solidFill>
          <a:ln w="9525">
            <a:solidFill>
              <a:srgbClr val="006D86"/>
            </a:solidFill>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0" name="Footer Placeholder 8">
            <a:extLst>
              <a:ext uri="{FF2B5EF4-FFF2-40B4-BE49-F238E27FC236}">
                <a16:creationId xmlns:a16="http://schemas.microsoft.com/office/drawing/2014/main" xmlns="" id="{F8B564E3-95D6-4770-8A93-C95458B79327}"/>
              </a:ext>
            </a:extLst>
          </p:cNvPr>
          <p:cNvSpPr txBox="1">
            <a:spLocks/>
          </p:cNvSpPr>
          <p:nvPr/>
        </p:nvSpPr>
        <p:spPr>
          <a:xfrm rot="16200000">
            <a:off x="-2445897" y="3408442"/>
            <a:ext cx="563990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2800" dirty="0">
                <a:solidFill>
                  <a:schemeClr val="bg1"/>
                </a:solidFill>
                <a:latin typeface="Felix Titling" panose="04060505060202020A04" pitchFamily="82" charset="0"/>
              </a:rPr>
              <a:t>food safety Agency </a:t>
            </a:r>
            <a:r>
              <a:rPr lang="en-ZA" sz="2800" dirty="0" err="1">
                <a:solidFill>
                  <a:schemeClr val="bg1"/>
                </a:solidFill>
                <a:latin typeface="Felix Titling" panose="04060505060202020A04" pitchFamily="82" charset="0"/>
              </a:rPr>
              <a:t>pty</a:t>
            </a:r>
            <a:r>
              <a:rPr lang="en-ZA" sz="2800" dirty="0">
                <a:solidFill>
                  <a:schemeClr val="bg1"/>
                </a:solidFill>
                <a:latin typeface="Felix Titling" panose="04060505060202020A04" pitchFamily="82" charset="0"/>
              </a:rPr>
              <a:t> ltd </a:t>
            </a:r>
          </a:p>
        </p:txBody>
      </p:sp>
      <p:pic>
        <p:nvPicPr>
          <p:cNvPr id="12" name="Picture 11" descr="Temp Logo">
            <a:extLst>
              <a:ext uri="{FF2B5EF4-FFF2-40B4-BE49-F238E27FC236}">
                <a16:creationId xmlns:a16="http://schemas.microsoft.com/office/drawing/2014/main" xmlns="" id="{D1B54713-BF0A-479D-BEC4-A4F0F4C6FA3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33412" y="6099228"/>
            <a:ext cx="1267098" cy="623454"/>
          </a:xfrm>
          <a:prstGeom prst="rect">
            <a:avLst/>
          </a:prstGeom>
          <a:noFill/>
          <a:ln>
            <a:noFill/>
          </a:ln>
        </p:spPr>
      </p:pic>
      <p:pic>
        <p:nvPicPr>
          <p:cNvPr id="9" name="Picture 8" descr="Image result for processed meat product pictures"/>
          <p:cNvPicPr/>
          <p:nvPr/>
        </p:nvPicPr>
        <p:blipFill>
          <a:blip r:embed="rId3">
            <a:extLst>
              <a:ext uri="{28A0092B-C50C-407E-A947-70E740481C1C}">
                <a14:useLocalDpi xmlns:a14="http://schemas.microsoft.com/office/drawing/2010/main" val="0"/>
              </a:ext>
            </a:extLst>
          </a:blip>
          <a:srcRect/>
          <a:stretch>
            <a:fillRect/>
          </a:stretch>
        </p:blipFill>
        <p:spPr bwMode="auto">
          <a:xfrm>
            <a:off x="1191168" y="27090"/>
            <a:ext cx="3238500" cy="1547068"/>
          </a:xfrm>
          <a:prstGeom prst="rect">
            <a:avLst/>
          </a:prstGeom>
          <a:noFill/>
          <a:ln>
            <a:noFill/>
          </a:ln>
        </p:spPr>
      </p:pic>
    </p:spTree>
    <p:extLst>
      <p:ext uri="{BB962C8B-B14F-4D97-AF65-F5344CB8AC3E}">
        <p14:creationId xmlns:p14="http://schemas.microsoft.com/office/powerpoint/2010/main" val="1184841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1000"/>
                                        <p:tgtEl>
                                          <p:spTgt spid="17">
                                            <p:txEl>
                                              <p:pRg st="0" end="0"/>
                                            </p:txEl>
                                          </p:spTgt>
                                        </p:tgtEl>
                                      </p:cBhvr>
                                    </p:animEffect>
                                    <p:anim calcmode="lin" valueType="num">
                                      <p:cBhvr>
                                        <p:cTn id="8"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
                                            <p:txEl>
                                              <p:pRg st="1" end="1"/>
                                            </p:txEl>
                                          </p:spTgt>
                                        </p:tgtEl>
                                        <p:attrNameLst>
                                          <p:attrName>style.visibility</p:attrName>
                                        </p:attrNameLst>
                                      </p:cBhvr>
                                      <p:to>
                                        <p:strVal val="visible"/>
                                      </p:to>
                                    </p:set>
                                    <p:animEffect transition="in" filter="fade">
                                      <p:cBhvr>
                                        <p:cTn id="14" dur="1000"/>
                                        <p:tgtEl>
                                          <p:spTgt spid="17">
                                            <p:txEl>
                                              <p:pRg st="1" end="1"/>
                                            </p:txEl>
                                          </p:spTgt>
                                        </p:tgtEl>
                                      </p:cBhvr>
                                    </p:animEffect>
                                    <p:anim calcmode="lin" valueType="num">
                                      <p:cBhvr>
                                        <p:cTn id="15"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
                                            <p:txEl>
                                              <p:pRg st="2" end="2"/>
                                            </p:txEl>
                                          </p:spTgt>
                                        </p:tgtEl>
                                        <p:attrNameLst>
                                          <p:attrName>style.visibility</p:attrName>
                                        </p:attrNameLst>
                                      </p:cBhvr>
                                      <p:to>
                                        <p:strVal val="visible"/>
                                      </p:to>
                                    </p:set>
                                    <p:animEffect transition="in" filter="fade">
                                      <p:cBhvr>
                                        <p:cTn id="21" dur="1000"/>
                                        <p:tgtEl>
                                          <p:spTgt spid="17">
                                            <p:txEl>
                                              <p:pRg st="2" end="2"/>
                                            </p:txEl>
                                          </p:spTgt>
                                        </p:tgtEl>
                                      </p:cBhvr>
                                    </p:animEffect>
                                    <p:anim calcmode="lin" valueType="num">
                                      <p:cBhvr>
                                        <p:cTn id="22"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
                                            <p:txEl>
                                              <p:pRg st="3" end="3"/>
                                            </p:txEl>
                                          </p:spTgt>
                                        </p:tgtEl>
                                        <p:attrNameLst>
                                          <p:attrName>style.visibility</p:attrName>
                                        </p:attrNameLst>
                                      </p:cBhvr>
                                      <p:to>
                                        <p:strVal val="visible"/>
                                      </p:to>
                                    </p:set>
                                    <p:animEffect transition="in" filter="fade">
                                      <p:cBhvr>
                                        <p:cTn id="28" dur="1000"/>
                                        <p:tgtEl>
                                          <p:spTgt spid="17">
                                            <p:txEl>
                                              <p:pRg st="3" end="3"/>
                                            </p:txEl>
                                          </p:spTgt>
                                        </p:tgtEl>
                                      </p:cBhvr>
                                    </p:animEffect>
                                    <p:anim calcmode="lin" valueType="num">
                                      <p:cBhvr>
                                        <p:cTn id="29" dur="10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5716" y="264419"/>
            <a:ext cx="6165273" cy="623454"/>
          </a:xfrm>
        </p:spPr>
        <p:txBody>
          <a:bodyPr>
            <a:noAutofit/>
          </a:bodyPr>
          <a:lstStyle/>
          <a:p>
            <a:pPr algn="ctr"/>
            <a:r>
              <a:rPr lang="en-ZA" sz="40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Continuation…</a:t>
            </a:r>
            <a:endParaRPr lang="en-ZA"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7" name="Text Placeholder 16"/>
          <p:cNvSpPr>
            <a:spLocks noGrp="1"/>
          </p:cNvSpPr>
          <p:nvPr>
            <p:ph type="body" sz="half" idx="2"/>
          </p:nvPr>
        </p:nvSpPr>
        <p:spPr>
          <a:xfrm>
            <a:off x="748107" y="1955409"/>
            <a:ext cx="10745198" cy="3258285"/>
          </a:xfrm>
        </p:spPr>
        <p:txBody>
          <a:bodyPr>
            <a:noAutofit/>
          </a:bodyPr>
          <a:lstStyle/>
          <a:p>
            <a:pPr>
              <a:lnSpc>
                <a:spcPct val="150000"/>
              </a:lnSpc>
            </a:pPr>
            <a:endParaRPr lang="en-ZA" sz="2000" dirty="0"/>
          </a:p>
          <a:p>
            <a:pPr marL="342900" indent="-342900">
              <a:lnSpc>
                <a:spcPct val="150000"/>
              </a:lnSpc>
              <a:buFont typeface="Arial" panose="020B0604020202020204" pitchFamily="34" charset="0"/>
              <a:buChar char="•"/>
            </a:pPr>
            <a:r>
              <a:rPr lang="en-ZA" sz="2000" dirty="0" smtClean="0"/>
              <a:t>We </a:t>
            </a:r>
            <a:r>
              <a:rPr lang="en-ZA" sz="2000" dirty="0"/>
              <a:t>therefore, want to thank relevant stakeholders for their continuous commitment to customer satisfaction, being compliant with the regulations and working with Food Safety Agency (Pty) Ltd to ensure high standards within the industry.</a:t>
            </a:r>
          </a:p>
          <a:p>
            <a:pPr marL="342900" indent="-342900">
              <a:lnSpc>
                <a:spcPct val="150000"/>
              </a:lnSpc>
              <a:buFont typeface="Arial" panose="020B0604020202020204" pitchFamily="34" charset="0"/>
              <a:buChar char="•"/>
            </a:pPr>
            <a:endParaRPr lang="en-ZA" sz="2400" dirty="0">
              <a:latin typeface="Arial" panose="020B0604020202020204" pitchFamily="34" charset="0"/>
              <a:cs typeface="Arial" panose="020B0604020202020204" pitchFamily="34" charset="0"/>
            </a:endParaRPr>
          </a:p>
        </p:txBody>
      </p:sp>
      <p:sp>
        <p:nvSpPr>
          <p:cNvPr id="5" name="Rectangle 3"/>
          <p:cNvSpPr>
            <a:spLocks noChangeArrowheads="1"/>
          </p:cNvSpPr>
          <p:nvPr/>
        </p:nvSpPr>
        <p:spPr bwMode="auto">
          <a:xfrm>
            <a:off x="0" y="1896"/>
            <a:ext cx="748107" cy="6856104"/>
          </a:xfrm>
          <a:prstGeom prst="rect">
            <a:avLst/>
          </a:prstGeom>
          <a:solidFill>
            <a:srgbClr val="006D86"/>
          </a:solidFill>
          <a:ln w="9525">
            <a:solidFill>
              <a:srgbClr val="006D86"/>
            </a:solidFill>
            <a:miter lim="800000"/>
            <a:headEnd/>
            <a:tailEnd/>
          </a:ln>
        </p:spPr>
        <p:txBody>
          <a:bodyPr vert="horz" wrap="square" lIns="91440" tIns="45720" rIns="91440" bIns="45720" numCol="1" anchor="t" anchorCtr="0" compatLnSpc="1">
            <a:prstTxWarp prst="textNoShape">
              <a:avLst/>
            </a:prstTxWarp>
          </a:bodyPr>
          <a:lstStyle/>
          <a:p>
            <a:endParaRPr lang="en-ZA"/>
          </a:p>
        </p:txBody>
      </p:sp>
      <p:sp>
        <p:nvSpPr>
          <p:cNvPr id="10" name="Footer Placeholder 8">
            <a:extLst>
              <a:ext uri="{FF2B5EF4-FFF2-40B4-BE49-F238E27FC236}">
                <a16:creationId xmlns:a16="http://schemas.microsoft.com/office/drawing/2014/main" xmlns="" id="{2E997A35-530F-415A-8330-8B2445749675}"/>
              </a:ext>
            </a:extLst>
          </p:cNvPr>
          <p:cNvSpPr txBox="1">
            <a:spLocks/>
          </p:cNvSpPr>
          <p:nvPr/>
        </p:nvSpPr>
        <p:spPr>
          <a:xfrm rot="16200000">
            <a:off x="-2448074" y="3436397"/>
            <a:ext cx="5644259" cy="365127"/>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2800" dirty="0">
                <a:solidFill>
                  <a:schemeClr val="bg1"/>
                </a:solidFill>
                <a:latin typeface="Felix Titling" panose="04060505060202020A04" pitchFamily="82" charset="0"/>
              </a:rPr>
              <a:t>food safety Agency </a:t>
            </a:r>
            <a:r>
              <a:rPr lang="en-ZA" sz="2800" dirty="0" err="1">
                <a:solidFill>
                  <a:schemeClr val="bg1"/>
                </a:solidFill>
                <a:latin typeface="Felix Titling" panose="04060505060202020A04" pitchFamily="82" charset="0"/>
              </a:rPr>
              <a:t>pty</a:t>
            </a:r>
            <a:r>
              <a:rPr lang="en-ZA" sz="2800" dirty="0">
                <a:solidFill>
                  <a:schemeClr val="bg1"/>
                </a:solidFill>
                <a:latin typeface="Felix Titling" panose="04060505060202020A04" pitchFamily="82" charset="0"/>
              </a:rPr>
              <a:t> ltd </a:t>
            </a:r>
          </a:p>
        </p:txBody>
      </p:sp>
      <p:pic>
        <p:nvPicPr>
          <p:cNvPr id="12" name="Picture 11" descr="Temp Logo">
            <a:extLst>
              <a:ext uri="{FF2B5EF4-FFF2-40B4-BE49-F238E27FC236}">
                <a16:creationId xmlns:a16="http://schemas.microsoft.com/office/drawing/2014/main" xmlns="" id="{B2DC1DAA-3115-4AF4-8728-002EB33E43A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73753" y="6147951"/>
            <a:ext cx="1267098" cy="617717"/>
          </a:xfrm>
          <a:prstGeom prst="rect">
            <a:avLst/>
          </a:prstGeom>
          <a:noFill/>
          <a:ln>
            <a:noFill/>
          </a:ln>
        </p:spPr>
      </p:pic>
    </p:spTree>
    <p:extLst>
      <p:ext uri="{BB962C8B-B14F-4D97-AF65-F5344CB8AC3E}">
        <p14:creationId xmlns:p14="http://schemas.microsoft.com/office/powerpoint/2010/main" val="1456705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animEffect transition="in" filter="fade">
                                      <p:cBhvr>
                                        <p:cTn id="7" dur="1000"/>
                                        <p:tgtEl>
                                          <p:spTgt spid="17">
                                            <p:txEl>
                                              <p:pRg st="1" end="1"/>
                                            </p:txEl>
                                          </p:spTgt>
                                        </p:tgtEl>
                                      </p:cBhvr>
                                    </p:animEffect>
                                    <p:anim calcmode="lin" valueType="num">
                                      <p:cBhvr>
                                        <p:cTn id="8"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0" y="1896"/>
            <a:ext cx="748107" cy="6856104"/>
          </a:xfrm>
          <a:prstGeom prst="rect">
            <a:avLst/>
          </a:prstGeom>
          <a:solidFill>
            <a:srgbClr val="006D86"/>
          </a:solidFill>
          <a:ln w="9525">
            <a:solidFill>
              <a:srgbClr val="006D86"/>
            </a:solidFill>
            <a:miter lim="800000"/>
            <a:headEnd/>
            <a:tailEnd/>
          </a:ln>
        </p:spPr>
        <p:txBody>
          <a:bodyPr vert="horz" wrap="square" lIns="91440" tIns="45720" rIns="91440" bIns="45720" numCol="1" anchor="t" anchorCtr="0" compatLnSpc="1">
            <a:prstTxWarp prst="textNoShape">
              <a:avLst/>
            </a:prstTxWarp>
          </a:bodyPr>
          <a:lstStyle/>
          <a:p>
            <a:endParaRPr lang="en-ZA"/>
          </a:p>
        </p:txBody>
      </p:sp>
      <p:pic>
        <p:nvPicPr>
          <p:cNvPr id="8"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50415" y="1366519"/>
            <a:ext cx="6928876" cy="3799370"/>
          </a:xfrm>
        </p:spPr>
      </p:pic>
      <p:pic>
        <p:nvPicPr>
          <p:cNvPr id="7" name="Picture 6" descr="Temp Logo">
            <a:extLst>
              <a:ext uri="{FF2B5EF4-FFF2-40B4-BE49-F238E27FC236}">
                <a16:creationId xmlns:a16="http://schemas.microsoft.com/office/drawing/2014/main" xmlns="" id="{3BF85167-3477-4F98-B547-7BBE37912A2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73753" y="6147951"/>
            <a:ext cx="1267098" cy="617717"/>
          </a:xfrm>
          <a:prstGeom prst="rect">
            <a:avLst/>
          </a:prstGeom>
          <a:noFill/>
          <a:ln>
            <a:noFill/>
          </a:ln>
        </p:spPr>
      </p:pic>
      <p:sp>
        <p:nvSpPr>
          <p:cNvPr id="9" name="Footer Placeholder 8">
            <a:extLst>
              <a:ext uri="{FF2B5EF4-FFF2-40B4-BE49-F238E27FC236}">
                <a16:creationId xmlns:a16="http://schemas.microsoft.com/office/drawing/2014/main" xmlns="" id="{C4B8F3D4-804B-4F87-9440-C58F5880B242}"/>
              </a:ext>
            </a:extLst>
          </p:cNvPr>
          <p:cNvSpPr txBox="1">
            <a:spLocks/>
          </p:cNvSpPr>
          <p:nvPr/>
        </p:nvSpPr>
        <p:spPr>
          <a:xfrm rot="16200000">
            <a:off x="-2427929" y="3416253"/>
            <a:ext cx="5603967" cy="365127"/>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2800" dirty="0">
                <a:solidFill>
                  <a:schemeClr val="bg1"/>
                </a:solidFill>
                <a:latin typeface="Felix Titling" panose="04060505060202020A04" pitchFamily="82" charset="0"/>
              </a:rPr>
              <a:t>food safety Agency </a:t>
            </a:r>
            <a:r>
              <a:rPr lang="en-ZA" sz="2800" dirty="0" err="1">
                <a:solidFill>
                  <a:schemeClr val="bg1"/>
                </a:solidFill>
                <a:latin typeface="Felix Titling" panose="04060505060202020A04" pitchFamily="82" charset="0"/>
              </a:rPr>
              <a:t>pty</a:t>
            </a:r>
            <a:r>
              <a:rPr lang="en-ZA" sz="2800" dirty="0">
                <a:solidFill>
                  <a:schemeClr val="bg1"/>
                </a:solidFill>
                <a:latin typeface="Felix Titling" panose="04060505060202020A04" pitchFamily="82" charset="0"/>
              </a:rPr>
              <a:t> ltd </a:t>
            </a:r>
          </a:p>
        </p:txBody>
      </p:sp>
    </p:spTree>
    <p:extLst>
      <p:ext uri="{BB962C8B-B14F-4D97-AF65-F5344CB8AC3E}">
        <p14:creationId xmlns:p14="http://schemas.microsoft.com/office/powerpoint/2010/main" val="1673609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129984" y="452956"/>
            <a:ext cx="6165273" cy="623454"/>
          </a:xfrm>
        </p:spPr>
        <p:txBody>
          <a:bodyPr>
            <a:noAutofit/>
          </a:bodyPr>
          <a:lstStyle/>
          <a:p>
            <a:pPr algn="ctr"/>
            <a:r>
              <a:rPr lang="en-US"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Contents</a:t>
            </a:r>
            <a:endParaRPr lang="en-IN"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Rectangle 3"/>
          <p:cNvSpPr>
            <a:spLocks noChangeArrowheads="1"/>
          </p:cNvSpPr>
          <p:nvPr/>
        </p:nvSpPr>
        <p:spPr bwMode="auto">
          <a:xfrm>
            <a:off x="0" y="1896"/>
            <a:ext cx="748107" cy="6856104"/>
          </a:xfrm>
          <a:prstGeom prst="rect">
            <a:avLst/>
          </a:prstGeom>
          <a:solidFill>
            <a:srgbClr val="006D86"/>
          </a:solidFill>
          <a:ln w="9525">
            <a:solidFill>
              <a:srgbClr val="006D86"/>
            </a:solidFill>
            <a:miter lim="800000"/>
            <a:headEnd/>
            <a:tailEnd/>
          </a:ln>
        </p:spPr>
        <p:txBody>
          <a:bodyPr vert="horz" wrap="square" lIns="91440" tIns="45720" rIns="91440" bIns="45720" numCol="1" anchor="t" anchorCtr="0" compatLnSpc="1">
            <a:prstTxWarp prst="textNoShape">
              <a:avLst/>
            </a:prstTxWarp>
          </a:bodyPr>
          <a:lstStyle/>
          <a:p>
            <a:endParaRPr lang="en-Z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82821" y="1768044"/>
            <a:ext cx="2450591" cy="3321912"/>
          </a:xfrm>
        </p:spPr>
      </p:pic>
      <p:sp>
        <p:nvSpPr>
          <p:cNvPr id="9" name="Title 1">
            <a:extLst>
              <a:ext uri="{FF2B5EF4-FFF2-40B4-BE49-F238E27FC236}">
                <a16:creationId xmlns:a16="http://schemas.microsoft.com/office/drawing/2014/main" xmlns="" id="{D53E91E4-BBC5-4FD4-84AE-782FA1C0C474}"/>
              </a:ext>
            </a:extLst>
          </p:cNvPr>
          <p:cNvSpPr txBox="1">
            <a:spLocks/>
          </p:cNvSpPr>
          <p:nvPr/>
        </p:nvSpPr>
        <p:spPr>
          <a:xfrm>
            <a:off x="1201791" y="1632030"/>
            <a:ext cx="6076833" cy="3854370"/>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571500" indent="-571500">
              <a:lnSpc>
                <a:spcPct val="150000"/>
              </a:lnSpc>
              <a:buFont typeface="Arial" panose="020B0604020202020204" pitchFamily="34" charset="0"/>
              <a:buChar char="•"/>
            </a:pPr>
            <a:r>
              <a:rPr lang="en-ZA" sz="1600" dirty="0" smtClean="0">
                <a:solidFill>
                  <a:schemeClr val="tx1"/>
                </a:solidFill>
                <a:latin typeface="Arial" panose="020B0604020202020204" pitchFamily="34" charset="0"/>
                <a:cs typeface="Arial" panose="020B0604020202020204" pitchFamily="34" charset="0"/>
              </a:rPr>
              <a:t>Introduction</a:t>
            </a:r>
          </a:p>
          <a:p>
            <a:pPr marL="571500" indent="-571500">
              <a:lnSpc>
                <a:spcPct val="150000"/>
              </a:lnSpc>
              <a:buFont typeface="Arial" panose="020B0604020202020204" pitchFamily="34" charset="0"/>
              <a:buChar char="•"/>
            </a:pPr>
            <a:r>
              <a:rPr lang="en-ZA" sz="1600" dirty="0">
                <a:solidFill>
                  <a:schemeClr val="tx1"/>
                </a:solidFill>
                <a:latin typeface="Arial" panose="020B0604020202020204" pitchFamily="34" charset="0"/>
                <a:cs typeface="Arial" panose="020B0604020202020204" pitchFamily="34" charset="0"/>
              </a:rPr>
              <a:t>Food Safety </a:t>
            </a:r>
            <a:r>
              <a:rPr lang="en-ZA" sz="1600" dirty="0" smtClean="0">
                <a:solidFill>
                  <a:schemeClr val="tx1"/>
                </a:solidFill>
                <a:latin typeface="Arial" panose="020B0604020202020204" pitchFamily="34" charset="0"/>
                <a:cs typeface="Arial" panose="020B0604020202020204" pitchFamily="34" charset="0"/>
              </a:rPr>
              <a:t>Agency’s </a:t>
            </a:r>
            <a:r>
              <a:rPr lang="en-ZA" sz="1600" dirty="0">
                <a:solidFill>
                  <a:schemeClr val="tx1"/>
                </a:solidFill>
                <a:latin typeface="Arial" panose="020B0604020202020204" pitchFamily="34" charset="0"/>
                <a:cs typeface="Arial" panose="020B0604020202020204" pitchFamily="34" charset="0"/>
              </a:rPr>
              <a:t>Foot </a:t>
            </a:r>
            <a:r>
              <a:rPr lang="en-ZA" sz="1600" dirty="0" smtClean="0">
                <a:solidFill>
                  <a:schemeClr val="tx1"/>
                </a:solidFill>
                <a:latin typeface="Arial" panose="020B0604020202020204" pitchFamily="34" charset="0"/>
                <a:cs typeface="Arial" panose="020B0604020202020204" pitchFamily="34" charset="0"/>
              </a:rPr>
              <a:t>Print</a:t>
            </a:r>
            <a:endParaRPr lang="en-ZA" sz="1600" dirty="0">
              <a:solidFill>
                <a:schemeClr val="tx1"/>
              </a:solidFill>
              <a:latin typeface="Arial" panose="020B0604020202020204" pitchFamily="34" charset="0"/>
              <a:cs typeface="Arial" panose="020B0604020202020204" pitchFamily="34" charset="0"/>
            </a:endParaRPr>
          </a:p>
          <a:p>
            <a:pPr marL="571500" indent="-571500">
              <a:lnSpc>
                <a:spcPct val="150000"/>
              </a:lnSpc>
              <a:buFont typeface="Arial" panose="020B0604020202020204" pitchFamily="34" charset="0"/>
              <a:buChar char="•"/>
            </a:pPr>
            <a:r>
              <a:rPr lang="en-ZA" sz="1600" dirty="0">
                <a:solidFill>
                  <a:schemeClr val="tx1"/>
                </a:solidFill>
                <a:latin typeface="Arial" panose="020B0604020202020204" pitchFamily="34" charset="0"/>
                <a:cs typeface="Arial" panose="020B0604020202020204" pitchFamily="34" charset="0"/>
              </a:rPr>
              <a:t>Inspection Challenges and </a:t>
            </a:r>
            <a:r>
              <a:rPr lang="en-ZA" sz="1600" dirty="0" smtClean="0">
                <a:solidFill>
                  <a:schemeClr val="tx1"/>
                </a:solidFill>
                <a:latin typeface="Arial" panose="020B0604020202020204" pitchFamily="34" charset="0"/>
                <a:cs typeface="Arial" panose="020B0604020202020204" pitchFamily="34" charset="0"/>
              </a:rPr>
              <a:t>Successors</a:t>
            </a:r>
            <a:endParaRPr lang="en-ZA" sz="1600" dirty="0">
              <a:solidFill>
                <a:schemeClr val="tx1"/>
              </a:solidFill>
              <a:latin typeface="Arial" panose="020B0604020202020204" pitchFamily="34" charset="0"/>
              <a:cs typeface="Arial" panose="020B0604020202020204" pitchFamily="34" charset="0"/>
            </a:endParaRPr>
          </a:p>
          <a:p>
            <a:pPr marL="571500" indent="-571500">
              <a:lnSpc>
                <a:spcPct val="150000"/>
              </a:lnSpc>
              <a:buFont typeface="Arial" panose="020B0604020202020204" pitchFamily="34" charset="0"/>
              <a:buChar char="•"/>
            </a:pPr>
            <a:r>
              <a:rPr lang="en-ZA" sz="1600" dirty="0">
                <a:solidFill>
                  <a:schemeClr val="tx1"/>
                </a:solidFill>
                <a:latin typeface="Arial" panose="020B0604020202020204" pitchFamily="34" charset="0"/>
                <a:cs typeface="Arial" panose="020B0604020202020204" pitchFamily="34" charset="0"/>
              </a:rPr>
              <a:t>Industry Non Compliances</a:t>
            </a:r>
          </a:p>
          <a:p>
            <a:pPr marL="571500" indent="-571500">
              <a:lnSpc>
                <a:spcPct val="150000"/>
              </a:lnSpc>
              <a:buFont typeface="Arial" panose="020B0604020202020204" pitchFamily="34" charset="0"/>
              <a:buChar char="•"/>
            </a:pPr>
            <a:r>
              <a:rPr lang="en-ZA" sz="1600" dirty="0">
                <a:solidFill>
                  <a:schemeClr val="tx1"/>
                </a:solidFill>
                <a:latin typeface="Arial" panose="020B0604020202020204" pitchFamily="34" charset="0"/>
                <a:cs typeface="Arial" panose="020B0604020202020204" pitchFamily="34" charset="0"/>
              </a:rPr>
              <a:t>Inspection Capacity </a:t>
            </a:r>
            <a:r>
              <a:rPr lang="en-ZA" sz="1600" dirty="0" smtClean="0">
                <a:solidFill>
                  <a:schemeClr val="tx1"/>
                </a:solidFill>
                <a:latin typeface="Arial" panose="020B0604020202020204" pitchFamily="34" charset="0"/>
                <a:cs typeface="Arial" panose="020B0604020202020204" pitchFamily="34" charset="0"/>
              </a:rPr>
              <a:t>Training</a:t>
            </a:r>
          </a:p>
          <a:p>
            <a:pPr marL="571500" indent="-571500">
              <a:lnSpc>
                <a:spcPct val="150000"/>
              </a:lnSpc>
              <a:buFont typeface="Arial" panose="020B0604020202020204" pitchFamily="34" charset="0"/>
              <a:buChar char="•"/>
            </a:pPr>
            <a:r>
              <a:rPr lang="en-ZA" sz="1600" dirty="0" smtClean="0">
                <a:solidFill>
                  <a:schemeClr val="tx1"/>
                </a:solidFill>
                <a:latin typeface="Arial" panose="020B0604020202020204" pitchFamily="34" charset="0"/>
                <a:cs typeface="Arial" panose="020B0604020202020204" pitchFamily="34" charset="0"/>
              </a:rPr>
              <a:t>Inspection Process</a:t>
            </a:r>
            <a:endParaRPr lang="en-ZA" sz="1600" dirty="0">
              <a:solidFill>
                <a:schemeClr val="tx1"/>
              </a:solidFill>
              <a:latin typeface="Arial" panose="020B0604020202020204" pitchFamily="34" charset="0"/>
              <a:cs typeface="Arial" panose="020B0604020202020204" pitchFamily="34" charset="0"/>
            </a:endParaRPr>
          </a:p>
          <a:p>
            <a:pPr marL="571500" indent="-571500">
              <a:lnSpc>
                <a:spcPct val="150000"/>
              </a:lnSpc>
              <a:buFont typeface="Arial" panose="020B0604020202020204" pitchFamily="34" charset="0"/>
              <a:buChar char="•"/>
            </a:pPr>
            <a:r>
              <a:rPr lang="en-ZA" sz="1600" dirty="0">
                <a:solidFill>
                  <a:schemeClr val="tx1"/>
                </a:solidFill>
                <a:latin typeface="Arial" panose="020B0604020202020204" pitchFamily="34" charset="0"/>
                <a:cs typeface="Arial" panose="020B0604020202020204" pitchFamily="34" charset="0"/>
              </a:rPr>
              <a:t>Sampling Process (Duplication avoidance</a:t>
            </a:r>
            <a:r>
              <a:rPr lang="en-ZA" sz="1600" dirty="0" smtClean="0">
                <a:solidFill>
                  <a:schemeClr val="tx1"/>
                </a:solidFill>
                <a:latin typeface="Arial" panose="020B0604020202020204" pitchFamily="34" charset="0"/>
                <a:cs typeface="Arial" panose="020B0604020202020204" pitchFamily="34" charset="0"/>
              </a:rPr>
              <a:t>)</a:t>
            </a:r>
          </a:p>
          <a:p>
            <a:pPr marL="571500" indent="-571500">
              <a:lnSpc>
                <a:spcPct val="150000"/>
              </a:lnSpc>
              <a:buFont typeface="Arial" panose="020B0604020202020204" pitchFamily="34" charset="0"/>
              <a:buChar char="•"/>
            </a:pPr>
            <a:r>
              <a:rPr lang="en-ZA" sz="1600" dirty="0" smtClean="0">
                <a:solidFill>
                  <a:schemeClr val="tx1"/>
                </a:solidFill>
                <a:latin typeface="Arial" panose="020B0604020202020204" pitchFamily="34" charset="0"/>
                <a:cs typeface="Arial" panose="020B0604020202020204" pitchFamily="34" charset="0"/>
              </a:rPr>
              <a:t>Laboratory Services</a:t>
            </a:r>
          </a:p>
          <a:p>
            <a:pPr marL="571500" indent="-571500">
              <a:lnSpc>
                <a:spcPct val="150000"/>
              </a:lnSpc>
              <a:buFont typeface="Arial" panose="020B0604020202020204" pitchFamily="34" charset="0"/>
              <a:buChar char="•"/>
            </a:pPr>
            <a:r>
              <a:rPr lang="en-ZA" sz="1600" dirty="0" smtClean="0">
                <a:solidFill>
                  <a:schemeClr val="tx1"/>
                </a:solidFill>
                <a:latin typeface="Arial" panose="020B0604020202020204" pitchFamily="34" charset="0"/>
                <a:cs typeface="Arial" panose="020B0604020202020204" pitchFamily="34" charset="0"/>
              </a:rPr>
              <a:t>Way Forward</a:t>
            </a:r>
            <a:endParaRPr lang="en-ZA" sz="1600" dirty="0">
              <a:solidFill>
                <a:schemeClr val="tx1"/>
              </a:solidFill>
              <a:latin typeface="Arial" panose="020B0604020202020204" pitchFamily="34" charset="0"/>
              <a:cs typeface="Arial" panose="020B0604020202020204" pitchFamily="34" charset="0"/>
            </a:endParaRPr>
          </a:p>
          <a:p>
            <a:pPr marL="571500" indent="-571500">
              <a:lnSpc>
                <a:spcPct val="150000"/>
              </a:lnSpc>
              <a:buFont typeface="Arial" panose="020B0604020202020204" pitchFamily="34" charset="0"/>
              <a:buChar char="•"/>
            </a:pPr>
            <a:r>
              <a:rPr lang="en-ZA" sz="1600" dirty="0" smtClean="0">
                <a:solidFill>
                  <a:schemeClr val="tx1"/>
                </a:solidFill>
                <a:latin typeface="Arial" panose="020B0604020202020204" pitchFamily="34" charset="0"/>
                <a:cs typeface="Arial" panose="020B0604020202020204" pitchFamily="34" charset="0"/>
              </a:rPr>
              <a:t>Conclusion</a:t>
            </a:r>
            <a:endParaRPr lang="en-ZA" sz="1600" dirty="0">
              <a:solidFill>
                <a:schemeClr val="tx1"/>
              </a:solidFill>
              <a:latin typeface="Arial" panose="020B0604020202020204" pitchFamily="34" charset="0"/>
              <a:cs typeface="Arial" panose="020B0604020202020204" pitchFamily="34" charset="0"/>
            </a:endParaRPr>
          </a:p>
        </p:txBody>
      </p:sp>
      <p:sp>
        <p:nvSpPr>
          <p:cNvPr id="10" name="Footer Placeholder 8">
            <a:extLst>
              <a:ext uri="{FF2B5EF4-FFF2-40B4-BE49-F238E27FC236}">
                <a16:creationId xmlns:a16="http://schemas.microsoft.com/office/drawing/2014/main" xmlns="" id="{47390FA9-74F3-45B9-B974-A1E4B3C70FFB}"/>
              </a:ext>
            </a:extLst>
          </p:cNvPr>
          <p:cNvSpPr txBox="1">
            <a:spLocks/>
          </p:cNvSpPr>
          <p:nvPr/>
        </p:nvSpPr>
        <p:spPr>
          <a:xfrm rot="16200000">
            <a:off x="-2429657" y="3414523"/>
            <a:ext cx="5607423" cy="365127"/>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2800" dirty="0">
                <a:solidFill>
                  <a:schemeClr val="bg1"/>
                </a:solidFill>
                <a:latin typeface="Felix Titling" panose="04060505060202020A04" pitchFamily="82" charset="0"/>
              </a:rPr>
              <a:t>food safety Agency </a:t>
            </a:r>
            <a:r>
              <a:rPr lang="en-ZA" sz="2800" dirty="0" err="1">
                <a:solidFill>
                  <a:schemeClr val="bg1"/>
                </a:solidFill>
                <a:latin typeface="Felix Titling" panose="04060505060202020A04" pitchFamily="82" charset="0"/>
              </a:rPr>
              <a:t>pty</a:t>
            </a:r>
            <a:r>
              <a:rPr lang="en-ZA" sz="2800" dirty="0">
                <a:solidFill>
                  <a:schemeClr val="bg1"/>
                </a:solidFill>
                <a:latin typeface="Felix Titling" panose="04060505060202020A04" pitchFamily="82" charset="0"/>
              </a:rPr>
              <a:t> ltd </a:t>
            </a:r>
          </a:p>
        </p:txBody>
      </p:sp>
      <p:pic>
        <p:nvPicPr>
          <p:cNvPr id="12" name="Picture 11" descr="Temp Logo">
            <a:extLst>
              <a:ext uri="{FF2B5EF4-FFF2-40B4-BE49-F238E27FC236}">
                <a16:creationId xmlns:a16="http://schemas.microsoft.com/office/drawing/2014/main" xmlns="" id="{646029EC-3167-4FAF-9239-30229FC8FE5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24902" y="6240283"/>
            <a:ext cx="1267098" cy="617717"/>
          </a:xfrm>
          <a:prstGeom prst="rect">
            <a:avLst/>
          </a:prstGeom>
          <a:noFill/>
          <a:ln>
            <a:noFill/>
          </a:ln>
        </p:spPr>
      </p:pic>
    </p:spTree>
    <p:extLst>
      <p:ext uri="{BB962C8B-B14F-4D97-AF65-F5344CB8AC3E}">
        <p14:creationId xmlns:p14="http://schemas.microsoft.com/office/powerpoint/2010/main" val="2789505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186545" y="716906"/>
            <a:ext cx="6165273" cy="623454"/>
          </a:xfrm>
        </p:spPr>
        <p:txBody>
          <a:bodyPr>
            <a:noAutofit/>
          </a:bodyPr>
          <a:lstStyle/>
          <a:p>
            <a:pPr algn="ctr"/>
            <a:r>
              <a:rPr lang="en-ZA"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Introduction</a:t>
            </a:r>
          </a:p>
        </p:txBody>
      </p:sp>
      <p:sp>
        <p:nvSpPr>
          <p:cNvPr id="17" name="Text Placeholder 16"/>
          <p:cNvSpPr>
            <a:spLocks noGrp="1"/>
          </p:cNvSpPr>
          <p:nvPr>
            <p:ph type="body" sz="half" idx="2"/>
          </p:nvPr>
        </p:nvSpPr>
        <p:spPr>
          <a:xfrm>
            <a:off x="1191168" y="1574158"/>
            <a:ext cx="10186746" cy="4502552"/>
          </a:xfrm>
        </p:spPr>
        <p:txBody>
          <a:bodyPr>
            <a:noAutofit/>
          </a:bodyPr>
          <a:lstStyle/>
          <a:p>
            <a:pPr marL="285750" indent="-285750" algn="just">
              <a:lnSpc>
                <a:spcPct val="200000"/>
              </a:lnSpc>
              <a:buFont typeface="Arial" panose="020B0604020202020204" pitchFamily="34" charset="0"/>
              <a:buChar char="•"/>
            </a:pPr>
            <a:r>
              <a:rPr lang="en-ZA" sz="2000" dirty="0" smtClean="0"/>
              <a:t>Food </a:t>
            </a:r>
            <a:r>
              <a:rPr lang="en-ZA" sz="2000" dirty="0"/>
              <a:t>Safety Agency (Pty) Ltd has been appointed as an assignee by the Department of Agriculture, Land Reform and Rural Development (DALRRD) in terms of the Agricultural Product Standards Act, 1990 (Act 119 of 1990) which includes Eggs (R.345 of 20 March 2020), Poultry Meat (R.946 of 27 March 1992) and Processed Meat </a:t>
            </a:r>
            <a:r>
              <a:rPr lang="en-ZA" sz="2000" dirty="0" smtClean="0"/>
              <a:t>Products;</a:t>
            </a:r>
          </a:p>
          <a:p>
            <a:pPr marL="285750" indent="-285750" algn="just">
              <a:lnSpc>
                <a:spcPct val="200000"/>
              </a:lnSpc>
              <a:buFont typeface="Arial" panose="020B0604020202020204" pitchFamily="34" charset="0"/>
              <a:buChar char="•"/>
            </a:pPr>
            <a:r>
              <a:rPr lang="en-ZA" sz="2000" dirty="0" smtClean="0"/>
              <a:t>The </a:t>
            </a:r>
            <a:r>
              <a:rPr lang="en-ZA" sz="2000" dirty="0"/>
              <a:t>P</a:t>
            </a:r>
            <a:r>
              <a:rPr lang="en-ZA" sz="2000" dirty="0" smtClean="0"/>
              <a:t>rocessed Meat Regulation (R.1283) was published on 04 October 2019.</a:t>
            </a:r>
          </a:p>
          <a:p>
            <a:pPr marL="285750" indent="-285750">
              <a:lnSpc>
                <a:spcPct val="200000"/>
              </a:lnSpc>
              <a:buFont typeface="Arial" panose="020B0604020202020204" pitchFamily="34" charset="0"/>
              <a:buChar char="•"/>
            </a:pPr>
            <a:endParaRPr lang="en-ZA" sz="2000" dirty="0" smtClean="0"/>
          </a:p>
          <a:p>
            <a:pPr lvl="1">
              <a:lnSpc>
                <a:spcPct val="200000"/>
              </a:lnSpc>
            </a:pPr>
            <a:endParaRPr lang="en-ZA" sz="1600" dirty="0" smtClean="0"/>
          </a:p>
          <a:p>
            <a:pPr lvl="1">
              <a:lnSpc>
                <a:spcPct val="200000"/>
              </a:lnSpc>
            </a:pPr>
            <a:endParaRPr lang="en-ZA" sz="1600" dirty="0"/>
          </a:p>
        </p:txBody>
      </p:sp>
      <p:sp>
        <p:nvSpPr>
          <p:cNvPr id="5" name="Rectangle 3"/>
          <p:cNvSpPr>
            <a:spLocks noChangeArrowheads="1"/>
          </p:cNvSpPr>
          <p:nvPr/>
        </p:nvSpPr>
        <p:spPr bwMode="auto">
          <a:xfrm>
            <a:off x="0" y="1896"/>
            <a:ext cx="748107" cy="6856104"/>
          </a:xfrm>
          <a:prstGeom prst="rect">
            <a:avLst/>
          </a:prstGeom>
          <a:solidFill>
            <a:srgbClr val="006D86"/>
          </a:solidFill>
          <a:ln w="9525">
            <a:solidFill>
              <a:srgbClr val="006D86"/>
            </a:solidFill>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0" name="Footer Placeholder 8">
            <a:extLst>
              <a:ext uri="{FF2B5EF4-FFF2-40B4-BE49-F238E27FC236}">
                <a16:creationId xmlns:a16="http://schemas.microsoft.com/office/drawing/2014/main" xmlns="" id="{F8B564E3-95D6-4770-8A93-C95458B79327}"/>
              </a:ext>
            </a:extLst>
          </p:cNvPr>
          <p:cNvSpPr txBox="1">
            <a:spLocks/>
          </p:cNvSpPr>
          <p:nvPr/>
        </p:nvSpPr>
        <p:spPr>
          <a:xfrm rot="16200000">
            <a:off x="-2445897" y="3408442"/>
            <a:ext cx="563990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2800" dirty="0">
                <a:solidFill>
                  <a:schemeClr val="bg1"/>
                </a:solidFill>
                <a:latin typeface="Felix Titling" panose="04060505060202020A04" pitchFamily="82" charset="0"/>
              </a:rPr>
              <a:t>food safety Agency </a:t>
            </a:r>
            <a:r>
              <a:rPr lang="en-ZA" sz="2800" dirty="0" err="1">
                <a:solidFill>
                  <a:schemeClr val="bg1"/>
                </a:solidFill>
                <a:latin typeface="Felix Titling" panose="04060505060202020A04" pitchFamily="82" charset="0"/>
              </a:rPr>
              <a:t>pty</a:t>
            </a:r>
            <a:r>
              <a:rPr lang="en-ZA" sz="2800" dirty="0">
                <a:solidFill>
                  <a:schemeClr val="bg1"/>
                </a:solidFill>
                <a:latin typeface="Felix Titling" panose="04060505060202020A04" pitchFamily="82" charset="0"/>
              </a:rPr>
              <a:t> ltd </a:t>
            </a:r>
          </a:p>
        </p:txBody>
      </p:sp>
      <p:pic>
        <p:nvPicPr>
          <p:cNvPr id="12" name="Picture 11" descr="Temp Logo">
            <a:extLst>
              <a:ext uri="{FF2B5EF4-FFF2-40B4-BE49-F238E27FC236}">
                <a16:creationId xmlns:a16="http://schemas.microsoft.com/office/drawing/2014/main" xmlns="" id="{D1B54713-BF0A-479D-BEC4-A4F0F4C6FA3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24902" y="6234546"/>
            <a:ext cx="1267098" cy="623454"/>
          </a:xfrm>
          <a:prstGeom prst="rect">
            <a:avLst/>
          </a:prstGeom>
          <a:noFill/>
          <a:ln>
            <a:noFill/>
          </a:ln>
        </p:spPr>
      </p:pic>
    </p:spTree>
    <p:extLst>
      <p:ext uri="{BB962C8B-B14F-4D97-AF65-F5344CB8AC3E}">
        <p14:creationId xmlns:p14="http://schemas.microsoft.com/office/powerpoint/2010/main" val="2283064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1000"/>
                                        <p:tgtEl>
                                          <p:spTgt spid="17">
                                            <p:txEl>
                                              <p:pRg st="0" end="0"/>
                                            </p:txEl>
                                          </p:spTgt>
                                        </p:tgtEl>
                                      </p:cBhvr>
                                    </p:animEffect>
                                    <p:anim calcmode="lin" valueType="num">
                                      <p:cBhvr>
                                        <p:cTn id="8"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
                                            <p:txEl>
                                              <p:pRg st="1" end="1"/>
                                            </p:txEl>
                                          </p:spTgt>
                                        </p:tgtEl>
                                        <p:attrNameLst>
                                          <p:attrName>style.visibility</p:attrName>
                                        </p:attrNameLst>
                                      </p:cBhvr>
                                      <p:to>
                                        <p:strVal val="visible"/>
                                      </p:to>
                                    </p:set>
                                    <p:animEffect transition="in" filter="fade">
                                      <p:cBhvr>
                                        <p:cTn id="14" dur="1000"/>
                                        <p:tgtEl>
                                          <p:spTgt spid="17">
                                            <p:txEl>
                                              <p:pRg st="1" end="1"/>
                                            </p:txEl>
                                          </p:spTgt>
                                        </p:tgtEl>
                                      </p:cBhvr>
                                    </p:animEffect>
                                    <p:anim calcmode="lin" valueType="num">
                                      <p:cBhvr>
                                        <p:cTn id="15"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186545" y="716906"/>
            <a:ext cx="6165273" cy="623454"/>
          </a:xfrm>
        </p:spPr>
        <p:txBody>
          <a:bodyPr>
            <a:noAutofit/>
          </a:bodyPr>
          <a:lstStyle/>
          <a:p>
            <a:pPr algn="ctr"/>
            <a:r>
              <a:rPr lang="en-ZA" sz="40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CONTINUATION…</a:t>
            </a:r>
            <a:endParaRPr lang="en-ZA"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7" name="Text Placeholder 16"/>
          <p:cNvSpPr>
            <a:spLocks noGrp="1"/>
          </p:cNvSpPr>
          <p:nvPr>
            <p:ph type="body" sz="half" idx="2"/>
          </p:nvPr>
        </p:nvSpPr>
        <p:spPr>
          <a:xfrm>
            <a:off x="1191168" y="1574158"/>
            <a:ext cx="10186746" cy="4502552"/>
          </a:xfrm>
        </p:spPr>
        <p:txBody>
          <a:bodyPr>
            <a:noAutofit/>
          </a:bodyPr>
          <a:lstStyle/>
          <a:p>
            <a:pPr marL="285750" indent="-285750" algn="just">
              <a:lnSpc>
                <a:spcPct val="200000"/>
              </a:lnSpc>
              <a:buFont typeface="Arial" panose="020B0604020202020204" pitchFamily="34" charset="0"/>
              <a:buChar char="•"/>
            </a:pPr>
            <a:r>
              <a:rPr lang="en-ZA" sz="2000" dirty="0" smtClean="0"/>
              <a:t>The </a:t>
            </a:r>
            <a:r>
              <a:rPr lang="en-ZA" sz="2000" dirty="0"/>
              <a:t>assignee was given an extension period of six (6) months to implement and roll-out the said </a:t>
            </a:r>
            <a:r>
              <a:rPr lang="en-ZA" sz="2000" dirty="0" smtClean="0"/>
              <a:t>regulation (Processed Meat Products);</a:t>
            </a:r>
          </a:p>
          <a:p>
            <a:pPr marL="285750" indent="-285750" algn="just">
              <a:lnSpc>
                <a:spcPct val="200000"/>
              </a:lnSpc>
              <a:buFont typeface="Arial" panose="020B0604020202020204" pitchFamily="34" charset="0"/>
              <a:buChar char="•"/>
            </a:pPr>
            <a:r>
              <a:rPr lang="en-ZA" sz="2000" dirty="0"/>
              <a:t>Workshops, meetings and discussions with relevant industry stakeholders were held from publication up until the month of March </a:t>
            </a:r>
            <a:r>
              <a:rPr lang="en-ZA" sz="2000" dirty="0" smtClean="0"/>
              <a:t>2020</a:t>
            </a:r>
            <a:r>
              <a:rPr lang="en-ZA" sz="2000" dirty="0"/>
              <a:t>;</a:t>
            </a:r>
            <a:endParaRPr lang="en-ZA" sz="2000" dirty="0" smtClean="0"/>
          </a:p>
          <a:p>
            <a:pPr marL="285750" indent="-285750">
              <a:lnSpc>
                <a:spcPct val="200000"/>
              </a:lnSpc>
              <a:buFont typeface="Arial" panose="020B0604020202020204" pitchFamily="34" charset="0"/>
              <a:buChar char="•"/>
            </a:pPr>
            <a:r>
              <a:rPr lang="en-ZA" sz="2000" dirty="0"/>
              <a:t>Inspections and sampling as per the regulation </a:t>
            </a:r>
            <a:r>
              <a:rPr lang="en-ZA" sz="2000" dirty="0" smtClean="0"/>
              <a:t>was implemented </a:t>
            </a:r>
            <a:r>
              <a:rPr lang="en-ZA" sz="2000" dirty="0"/>
              <a:t>on the 1st of April 2020.</a:t>
            </a:r>
            <a:endParaRPr lang="en-ZA" sz="2000" dirty="0" smtClean="0"/>
          </a:p>
          <a:p>
            <a:pPr marL="285750" indent="-285750">
              <a:lnSpc>
                <a:spcPct val="200000"/>
              </a:lnSpc>
              <a:buFont typeface="Arial" panose="020B0604020202020204" pitchFamily="34" charset="0"/>
              <a:buChar char="•"/>
            </a:pPr>
            <a:endParaRPr lang="en-ZA" sz="2000" dirty="0" smtClean="0"/>
          </a:p>
          <a:p>
            <a:pPr lvl="1">
              <a:lnSpc>
                <a:spcPct val="200000"/>
              </a:lnSpc>
            </a:pPr>
            <a:endParaRPr lang="en-ZA" sz="1600" dirty="0" smtClean="0"/>
          </a:p>
          <a:p>
            <a:pPr lvl="1">
              <a:lnSpc>
                <a:spcPct val="200000"/>
              </a:lnSpc>
            </a:pPr>
            <a:endParaRPr lang="en-ZA" sz="1600" dirty="0"/>
          </a:p>
        </p:txBody>
      </p:sp>
      <p:sp>
        <p:nvSpPr>
          <p:cNvPr id="5" name="Rectangle 3"/>
          <p:cNvSpPr>
            <a:spLocks noChangeArrowheads="1"/>
          </p:cNvSpPr>
          <p:nvPr/>
        </p:nvSpPr>
        <p:spPr bwMode="auto">
          <a:xfrm>
            <a:off x="0" y="1896"/>
            <a:ext cx="748107" cy="6856104"/>
          </a:xfrm>
          <a:prstGeom prst="rect">
            <a:avLst/>
          </a:prstGeom>
          <a:solidFill>
            <a:srgbClr val="006D86"/>
          </a:solidFill>
          <a:ln w="9525">
            <a:solidFill>
              <a:srgbClr val="006D86"/>
            </a:solidFill>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0" name="Footer Placeholder 8">
            <a:extLst>
              <a:ext uri="{FF2B5EF4-FFF2-40B4-BE49-F238E27FC236}">
                <a16:creationId xmlns:a16="http://schemas.microsoft.com/office/drawing/2014/main" xmlns="" id="{F8B564E3-95D6-4770-8A93-C95458B79327}"/>
              </a:ext>
            </a:extLst>
          </p:cNvPr>
          <p:cNvSpPr txBox="1">
            <a:spLocks/>
          </p:cNvSpPr>
          <p:nvPr/>
        </p:nvSpPr>
        <p:spPr>
          <a:xfrm rot="16200000">
            <a:off x="-2445897" y="3408442"/>
            <a:ext cx="563990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2800" dirty="0">
                <a:solidFill>
                  <a:schemeClr val="bg1"/>
                </a:solidFill>
                <a:latin typeface="Felix Titling" panose="04060505060202020A04" pitchFamily="82" charset="0"/>
              </a:rPr>
              <a:t>food safety Agency </a:t>
            </a:r>
            <a:r>
              <a:rPr lang="en-ZA" sz="2800" dirty="0" err="1">
                <a:solidFill>
                  <a:schemeClr val="bg1"/>
                </a:solidFill>
                <a:latin typeface="Felix Titling" panose="04060505060202020A04" pitchFamily="82" charset="0"/>
              </a:rPr>
              <a:t>pty</a:t>
            </a:r>
            <a:r>
              <a:rPr lang="en-ZA" sz="2800" dirty="0">
                <a:solidFill>
                  <a:schemeClr val="bg1"/>
                </a:solidFill>
                <a:latin typeface="Felix Titling" panose="04060505060202020A04" pitchFamily="82" charset="0"/>
              </a:rPr>
              <a:t> ltd </a:t>
            </a:r>
          </a:p>
        </p:txBody>
      </p:sp>
      <p:pic>
        <p:nvPicPr>
          <p:cNvPr id="12" name="Picture 11" descr="Temp Logo">
            <a:extLst>
              <a:ext uri="{FF2B5EF4-FFF2-40B4-BE49-F238E27FC236}">
                <a16:creationId xmlns:a16="http://schemas.microsoft.com/office/drawing/2014/main" xmlns="" id="{D1B54713-BF0A-479D-BEC4-A4F0F4C6FA3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24902" y="6310508"/>
            <a:ext cx="1267098" cy="623454"/>
          </a:xfrm>
          <a:prstGeom prst="rect">
            <a:avLst/>
          </a:prstGeom>
          <a:noFill/>
          <a:ln>
            <a:noFill/>
          </a:ln>
        </p:spPr>
      </p:pic>
    </p:spTree>
    <p:extLst>
      <p:ext uri="{BB962C8B-B14F-4D97-AF65-F5344CB8AC3E}">
        <p14:creationId xmlns:p14="http://schemas.microsoft.com/office/powerpoint/2010/main" val="561805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1000"/>
                                        <p:tgtEl>
                                          <p:spTgt spid="17">
                                            <p:txEl>
                                              <p:pRg st="0" end="0"/>
                                            </p:txEl>
                                          </p:spTgt>
                                        </p:tgtEl>
                                      </p:cBhvr>
                                    </p:animEffect>
                                    <p:anim calcmode="lin" valueType="num">
                                      <p:cBhvr>
                                        <p:cTn id="8"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
                                            <p:txEl>
                                              <p:pRg st="1" end="1"/>
                                            </p:txEl>
                                          </p:spTgt>
                                        </p:tgtEl>
                                        <p:attrNameLst>
                                          <p:attrName>style.visibility</p:attrName>
                                        </p:attrNameLst>
                                      </p:cBhvr>
                                      <p:to>
                                        <p:strVal val="visible"/>
                                      </p:to>
                                    </p:set>
                                    <p:animEffect transition="in" filter="fade">
                                      <p:cBhvr>
                                        <p:cTn id="14" dur="1000"/>
                                        <p:tgtEl>
                                          <p:spTgt spid="17">
                                            <p:txEl>
                                              <p:pRg st="1" end="1"/>
                                            </p:txEl>
                                          </p:spTgt>
                                        </p:tgtEl>
                                      </p:cBhvr>
                                    </p:animEffect>
                                    <p:anim calcmode="lin" valueType="num">
                                      <p:cBhvr>
                                        <p:cTn id="15"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
                                            <p:txEl>
                                              <p:pRg st="2" end="2"/>
                                            </p:txEl>
                                          </p:spTgt>
                                        </p:tgtEl>
                                        <p:attrNameLst>
                                          <p:attrName>style.visibility</p:attrName>
                                        </p:attrNameLst>
                                      </p:cBhvr>
                                      <p:to>
                                        <p:strVal val="visible"/>
                                      </p:to>
                                    </p:set>
                                    <p:animEffect transition="in" filter="fade">
                                      <p:cBhvr>
                                        <p:cTn id="21" dur="1000"/>
                                        <p:tgtEl>
                                          <p:spTgt spid="17">
                                            <p:txEl>
                                              <p:pRg st="2" end="2"/>
                                            </p:txEl>
                                          </p:spTgt>
                                        </p:tgtEl>
                                      </p:cBhvr>
                                    </p:animEffect>
                                    <p:anim calcmode="lin" valueType="num">
                                      <p:cBhvr>
                                        <p:cTn id="22"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89814" y="173913"/>
            <a:ext cx="10595728" cy="623454"/>
          </a:xfrm>
        </p:spPr>
        <p:txBody>
          <a:bodyPr>
            <a:noAutofit/>
          </a:bodyPr>
          <a:lstStyle/>
          <a:p>
            <a:pPr algn="ctr"/>
            <a:r>
              <a:rPr lang="en-ZA"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ZA" sz="40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Foot Print</a:t>
            </a:r>
            <a:endParaRPr lang="en-ZA"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Rectangle 3"/>
          <p:cNvSpPr>
            <a:spLocks noChangeArrowheads="1"/>
          </p:cNvSpPr>
          <p:nvPr/>
        </p:nvSpPr>
        <p:spPr bwMode="auto">
          <a:xfrm>
            <a:off x="0" y="1896"/>
            <a:ext cx="748107" cy="6856104"/>
          </a:xfrm>
          <a:prstGeom prst="rect">
            <a:avLst/>
          </a:prstGeom>
          <a:solidFill>
            <a:srgbClr val="006D86"/>
          </a:solidFill>
          <a:ln w="9525">
            <a:solidFill>
              <a:srgbClr val="006D86"/>
            </a:solidFill>
            <a:miter lim="800000"/>
            <a:headEnd/>
            <a:tailEnd/>
          </a:ln>
        </p:spPr>
        <p:txBody>
          <a:bodyPr vert="horz" wrap="square" lIns="91440" tIns="45720" rIns="91440" bIns="45720" numCol="1" anchor="t" anchorCtr="0" compatLnSpc="1">
            <a:prstTxWarp prst="textNoShape">
              <a:avLst/>
            </a:prstTxWarp>
          </a:bodyPr>
          <a:lstStyle/>
          <a:p>
            <a:endParaRPr lang="en-ZA" dirty="0"/>
          </a:p>
        </p:txBody>
      </p:sp>
      <p:pic>
        <p:nvPicPr>
          <p:cNvPr id="7" name="Picture 6" descr="Temp Logo">
            <a:extLst>
              <a:ext uri="{FF2B5EF4-FFF2-40B4-BE49-F238E27FC236}">
                <a16:creationId xmlns:a16="http://schemas.microsoft.com/office/drawing/2014/main" xmlns="" id="{FDDA228B-8637-4FBA-93E8-7CA6EAAB0DE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98340" y="6240283"/>
            <a:ext cx="1267098" cy="617717"/>
          </a:xfrm>
          <a:prstGeom prst="rect">
            <a:avLst/>
          </a:prstGeom>
          <a:noFill/>
          <a:ln>
            <a:noFill/>
          </a:ln>
        </p:spPr>
      </p:pic>
      <p:sp>
        <p:nvSpPr>
          <p:cNvPr id="8" name="Footer Placeholder 8">
            <a:extLst>
              <a:ext uri="{FF2B5EF4-FFF2-40B4-BE49-F238E27FC236}">
                <a16:creationId xmlns:a16="http://schemas.microsoft.com/office/drawing/2014/main" xmlns="" id="{90BF79D5-DD05-48E0-A621-6C0F454F9673}"/>
              </a:ext>
            </a:extLst>
          </p:cNvPr>
          <p:cNvSpPr txBox="1">
            <a:spLocks/>
          </p:cNvSpPr>
          <p:nvPr/>
        </p:nvSpPr>
        <p:spPr>
          <a:xfrm rot="16200000">
            <a:off x="-2427929" y="3416253"/>
            <a:ext cx="5603967" cy="365127"/>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2800" dirty="0">
                <a:solidFill>
                  <a:schemeClr val="bg1"/>
                </a:solidFill>
                <a:latin typeface="Felix Titling" panose="04060505060202020A04" pitchFamily="82" charset="0"/>
              </a:rPr>
              <a:t>food safety Agency </a:t>
            </a:r>
            <a:r>
              <a:rPr lang="en-ZA" sz="2800" dirty="0" err="1">
                <a:solidFill>
                  <a:schemeClr val="bg1"/>
                </a:solidFill>
                <a:latin typeface="Felix Titling" panose="04060505060202020A04" pitchFamily="82" charset="0"/>
              </a:rPr>
              <a:t>pty</a:t>
            </a:r>
            <a:r>
              <a:rPr lang="en-ZA" sz="2800" dirty="0">
                <a:solidFill>
                  <a:schemeClr val="bg1"/>
                </a:solidFill>
                <a:latin typeface="Felix Titling" panose="04060505060202020A04" pitchFamily="82" charset="0"/>
              </a:rPr>
              <a:t> ltd </a:t>
            </a:r>
          </a:p>
        </p:txBody>
      </p:sp>
      <p:graphicFrame>
        <p:nvGraphicFramePr>
          <p:cNvPr id="3" name="Table 2"/>
          <p:cNvGraphicFramePr>
            <a:graphicFrameLocks noGrp="1"/>
          </p:cNvGraphicFramePr>
          <p:nvPr>
            <p:extLst>
              <p:ext uri="{D42A27DB-BD31-4B8C-83A1-F6EECF244321}">
                <p14:modId xmlns:p14="http://schemas.microsoft.com/office/powerpoint/2010/main" val="4287707669"/>
              </p:ext>
            </p:extLst>
          </p:nvPr>
        </p:nvGraphicFramePr>
        <p:xfrm>
          <a:off x="1655180" y="1192191"/>
          <a:ext cx="8504820" cy="1097280"/>
        </p:xfrm>
        <a:graphic>
          <a:graphicData uri="http://schemas.openxmlformats.org/drawingml/2006/table">
            <a:tbl>
              <a:tblPr firstRow="1" bandRow="1">
                <a:tableStyleId>{5C22544A-7EE6-4342-B048-85BDC9FD1C3A}</a:tableStyleId>
              </a:tblPr>
              <a:tblGrid>
                <a:gridCol w="4252410">
                  <a:extLst>
                    <a:ext uri="{9D8B030D-6E8A-4147-A177-3AD203B41FA5}">
                      <a16:colId xmlns:a16="http://schemas.microsoft.com/office/drawing/2014/main" xmlns="" val="2039328160"/>
                    </a:ext>
                  </a:extLst>
                </a:gridCol>
                <a:gridCol w="4252410">
                  <a:extLst>
                    <a:ext uri="{9D8B030D-6E8A-4147-A177-3AD203B41FA5}">
                      <a16:colId xmlns:a16="http://schemas.microsoft.com/office/drawing/2014/main" xmlns="" val="3428357770"/>
                    </a:ext>
                  </a:extLst>
                </a:gridCol>
              </a:tblGrid>
              <a:tr h="361902">
                <a:tc gridSpan="2">
                  <a:txBody>
                    <a:bodyPr/>
                    <a:lstStyle/>
                    <a:p>
                      <a:r>
                        <a:rPr lang="en-ZA" dirty="0" smtClean="0"/>
                        <a:t>Inspected</a:t>
                      </a:r>
                      <a:r>
                        <a:rPr lang="en-ZA" baseline="0" dirty="0" smtClean="0"/>
                        <a:t> Areas April – December 2020</a:t>
                      </a:r>
                      <a:endParaRPr lang="en-ZA" dirty="0"/>
                    </a:p>
                  </a:txBody>
                  <a:tcPr/>
                </a:tc>
                <a:tc hMerge="1">
                  <a:txBody>
                    <a:bodyPr/>
                    <a:lstStyle/>
                    <a:p>
                      <a:endParaRPr lang="en-ZA"/>
                    </a:p>
                  </a:txBody>
                  <a:tcPr/>
                </a:tc>
                <a:extLst>
                  <a:ext uri="{0D108BD9-81ED-4DB2-BD59-A6C34878D82A}">
                    <a16:rowId xmlns:a16="http://schemas.microsoft.com/office/drawing/2014/main" xmlns="" val="1019985592"/>
                  </a:ext>
                </a:extLst>
              </a:tr>
              <a:tr h="361902">
                <a:tc>
                  <a:txBody>
                    <a:bodyPr/>
                    <a:lstStyle/>
                    <a:p>
                      <a:r>
                        <a:rPr lang="en-ZA" dirty="0" smtClean="0"/>
                        <a:t>Processed Meat</a:t>
                      </a:r>
                      <a:r>
                        <a:rPr lang="en-ZA" baseline="0" dirty="0" smtClean="0"/>
                        <a:t> Products Manufacturers </a:t>
                      </a:r>
                      <a:endParaRPr lang="en-ZA" dirty="0"/>
                    </a:p>
                  </a:txBody>
                  <a:tcPr/>
                </a:tc>
                <a:tc>
                  <a:txBody>
                    <a:bodyPr/>
                    <a:lstStyle/>
                    <a:p>
                      <a:r>
                        <a:rPr lang="en-ZA" dirty="0" smtClean="0"/>
                        <a:t>203</a:t>
                      </a:r>
                      <a:endParaRPr lang="en-ZA" dirty="0"/>
                    </a:p>
                  </a:txBody>
                  <a:tcPr/>
                </a:tc>
                <a:extLst>
                  <a:ext uri="{0D108BD9-81ED-4DB2-BD59-A6C34878D82A}">
                    <a16:rowId xmlns:a16="http://schemas.microsoft.com/office/drawing/2014/main" xmlns="" val="3869249838"/>
                  </a:ext>
                </a:extLst>
              </a:tr>
              <a:tr h="361902">
                <a:tc gridSpan="2">
                  <a:txBody>
                    <a:bodyPr/>
                    <a:lstStyle/>
                    <a:p>
                      <a:endParaRPr lang="en-ZA" dirty="0"/>
                    </a:p>
                  </a:txBody>
                  <a:tcPr/>
                </a:tc>
                <a:tc hMerge="1">
                  <a:txBody>
                    <a:bodyPr/>
                    <a:lstStyle/>
                    <a:p>
                      <a:endParaRPr lang="en-ZA"/>
                    </a:p>
                  </a:txBody>
                  <a:tcPr/>
                </a:tc>
                <a:extLst>
                  <a:ext uri="{0D108BD9-81ED-4DB2-BD59-A6C34878D82A}">
                    <a16:rowId xmlns:a16="http://schemas.microsoft.com/office/drawing/2014/main" xmlns="" val="1291703028"/>
                  </a:ext>
                </a:extLst>
              </a:tr>
            </a:tbl>
          </a:graphicData>
        </a:graphic>
      </p:graphicFrame>
    </p:spTree>
    <p:extLst>
      <p:ext uri="{BB962C8B-B14F-4D97-AF65-F5344CB8AC3E}">
        <p14:creationId xmlns:p14="http://schemas.microsoft.com/office/powerpoint/2010/main" val="2505128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90998" y="682960"/>
            <a:ext cx="7739121" cy="623454"/>
          </a:xfrm>
        </p:spPr>
        <p:txBody>
          <a:bodyPr>
            <a:noAutofit/>
          </a:bodyPr>
          <a:lstStyle/>
          <a:p>
            <a:pPr algn="ctr"/>
            <a:r>
              <a:rPr lang="en-ZA"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Inspections per commodity</a:t>
            </a:r>
          </a:p>
        </p:txBody>
      </p:sp>
      <p:sp>
        <p:nvSpPr>
          <p:cNvPr id="5" name="Rectangle 3"/>
          <p:cNvSpPr>
            <a:spLocks noChangeArrowheads="1"/>
          </p:cNvSpPr>
          <p:nvPr/>
        </p:nvSpPr>
        <p:spPr bwMode="auto">
          <a:xfrm>
            <a:off x="0" y="1896"/>
            <a:ext cx="748107" cy="6856104"/>
          </a:xfrm>
          <a:prstGeom prst="rect">
            <a:avLst/>
          </a:prstGeom>
          <a:solidFill>
            <a:srgbClr val="006D86"/>
          </a:solidFill>
          <a:ln w="9525">
            <a:solidFill>
              <a:srgbClr val="006D86"/>
            </a:solidFill>
            <a:miter lim="800000"/>
            <a:headEnd/>
            <a:tailEnd/>
          </a:ln>
        </p:spPr>
        <p:txBody>
          <a:bodyPr vert="horz" wrap="square" lIns="91440" tIns="45720" rIns="91440" bIns="45720" numCol="1" anchor="t" anchorCtr="0" compatLnSpc="1">
            <a:prstTxWarp prst="textNoShape">
              <a:avLst/>
            </a:prstTxWarp>
          </a:bodyPr>
          <a:lstStyle/>
          <a:p>
            <a:endParaRPr lang="en-ZA"/>
          </a:p>
        </p:txBody>
      </p:sp>
      <p:sp>
        <p:nvSpPr>
          <p:cNvPr id="8" name="Footer Placeholder 8">
            <a:extLst>
              <a:ext uri="{FF2B5EF4-FFF2-40B4-BE49-F238E27FC236}">
                <a16:creationId xmlns:a16="http://schemas.microsoft.com/office/drawing/2014/main" xmlns="" id="{65A9674F-6507-48FB-B6C1-9210737F2FF8}"/>
              </a:ext>
            </a:extLst>
          </p:cNvPr>
          <p:cNvSpPr txBox="1">
            <a:spLocks/>
          </p:cNvSpPr>
          <p:nvPr/>
        </p:nvSpPr>
        <p:spPr>
          <a:xfrm rot="16200000">
            <a:off x="-2427929" y="3416253"/>
            <a:ext cx="5603967" cy="365127"/>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2800" dirty="0">
                <a:solidFill>
                  <a:schemeClr val="bg1"/>
                </a:solidFill>
                <a:latin typeface="Felix Titling" panose="04060505060202020A04" pitchFamily="82" charset="0"/>
              </a:rPr>
              <a:t>food safety Agency </a:t>
            </a:r>
            <a:r>
              <a:rPr lang="en-ZA" sz="2800" dirty="0" err="1">
                <a:solidFill>
                  <a:schemeClr val="bg1"/>
                </a:solidFill>
                <a:latin typeface="Felix Titling" panose="04060505060202020A04" pitchFamily="82" charset="0"/>
              </a:rPr>
              <a:t>pty</a:t>
            </a:r>
            <a:r>
              <a:rPr lang="en-ZA" sz="2800" dirty="0">
                <a:solidFill>
                  <a:schemeClr val="bg1"/>
                </a:solidFill>
                <a:latin typeface="Felix Titling" panose="04060505060202020A04" pitchFamily="82" charset="0"/>
              </a:rPr>
              <a:t> ltd </a:t>
            </a:r>
          </a:p>
        </p:txBody>
      </p:sp>
      <p:graphicFrame>
        <p:nvGraphicFramePr>
          <p:cNvPr id="2" name="Table 1">
            <a:extLst>
              <a:ext uri="{FF2B5EF4-FFF2-40B4-BE49-F238E27FC236}">
                <a16:creationId xmlns:a16="http://schemas.microsoft.com/office/drawing/2014/main" xmlns="" id="{A5844F56-5B37-4E5F-B061-1E0C004BB842}"/>
              </a:ext>
            </a:extLst>
          </p:cNvPr>
          <p:cNvGraphicFramePr>
            <a:graphicFrameLocks noGrp="1"/>
          </p:cNvGraphicFramePr>
          <p:nvPr>
            <p:extLst>
              <p:ext uri="{D42A27DB-BD31-4B8C-83A1-F6EECF244321}">
                <p14:modId xmlns:p14="http://schemas.microsoft.com/office/powerpoint/2010/main" val="2340561395"/>
              </p:ext>
            </p:extLst>
          </p:nvPr>
        </p:nvGraphicFramePr>
        <p:xfrm>
          <a:off x="2590799" y="1905000"/>
          <a:ext cx="4400551" cy="2720340"/>
        </p:xfrm>
        <a:graphic>
          <a:graphicData uri="http://schemas.openxmlformats.org/drawingml/2006/table">
            <a:tbl>
              <a:tblPr firstRow="1" firstCol="1" bandRow="1">
                <a:tableStyleId>{5C22544A-7EE6-4342-B048-85BDC9FD1C3A}</a:tableStyleId>
              </a:tblPr>
              <a:tblGrid>
                <a:gridCol w="4400551">
                  <a:extLst>
                    <a:ext uri="{9D8B030D-6E8A-4147-A177-3AD203B41FA5}">
                      <a16:colId xmlns:a16="http://schemas.microsoft.com/office/drawing/2014/main" xmlns="" val="3738168505"/>
                    </a:ext>
                  </a:extLst>
                </a:gridCol>
              </a:tblGrid>
              <a:tr h="350904">
                <a:tc>
                  <a:txBody>
                    <a:bodyPr/>
                    <a:lstStyle/>
                    <a:p>
                      <a:pPr algn="l">
                        <a:lnSpc>
                          <a:spcPct val="150000"/>
                        </a:lnSpc>
                        <a:spcAft>
                          <a:spcPts val="300"/>
                        </a:spcAft>
                      </a:pPr>
                      <a:r>
                        <a:rPr lang="en-ZA" sz="1400" u="sng" dirty="0">
                          <a:effectLst/>
                        </a:rPr>
                        <a:t> </a:t>
                      </a:r>
                      <a:r>
                        <a:rPr lang="en-ZA" sz="1600" u="sng" dirty="0" smtClean="0">
                          <a:effectLst/>
                        </a:rPr>
                        <a:t>537</a:t>
                      </a:r>
                      <a:r>
                        <a:rPr lang="en-ZA" sz="1600" u="sng" baseline="0" dirty="0" smtClean="0">
                          <a:effectLst/>
                        </a:rPr>
                        <a:t> </a:t>
                      </a:r>
                      <a:r>
                        <a:rPr lang="en-ZA" sz="1600" u="sng" dirty="0" smtClean="0">
                          <a:effectLst/>
                        </a:rPr>
                        <a:t>Products</a:t>
                      </a:r>
                      <a:r>
                        <a:rPr lang="en-ZA" sz="1600" u="sng" baseline="0" dirty="0" smtClean="0">
                          <a:effectLst/>
                        </a:rPr>
                        <a:t> Inspected and Sampled</a:t>
                      </a:r>
                      <a:r>
                        <a:rPr lang="en-ZA" sz="1600" u="sng" dirty="0" smtClean="0">
                          <a:effectLst/>
                        </a:rPr>
                        <a:t>:</a:t>
                      </a:r>
                      <a:endParaRPr lang="en-ZA" sz="1600" dirty="0">
                        <a:effectLst/>
                        <a:latin typeface="Arial" panose="020B0604020202020204" pitchFamily="34" charset="0"/>
                        <a:ea typeface="Calibri" panose="020F0502020204030204" pitchFamily="34" charset="0"/>
                      </a:endParaRPr>
                    </a:p>
                  </a:txBody>
                  <a:tcPr marL="66393" marR="66393" marT="0" marB="0" anchor="ctr"/>
                </a:tc>
                <a:extLst>
                  <a:ext uri="{0D108BD9-81ED-4DB2-BD59-A6C34878D82A}">
                    <a16:rowId xmlns:a16="http://schemas.microsoft.com/office/drawing/2014/main" xmlns="" val="2677080477"/>
                  </a:ext>
                </a:extLst>
              </a:tr>
              <a:tr h="2258946">
                <a:tc>
                  <a:txBody>
                    <a:bodyPr/>
                    <a:lstStyle/>
                    <a:p>
                      <a:pPr algn="l">
                        <a:lnSpc>
                          <a:spcPct val="150000"/>
                        </a:lnSpc>
                        <a:spcAft>
                          <a:spcPts val="300"/>
                        </a:spcAft>
                      </a:pPr>
                      <a:r>
                        <a:rPr lang="en-ZA" sz="1400" dirty="0" smtClean="0">
                          <a:effectLst/>
                        </a:rPr>
                        <a:t>April - Jul</a:t>
                      </a:r>
                      <a:endParaRPr lang="en-ZA" sz="1400" dirty="0">
                        <a:effectLst/>
                      </a:endParaRPr>
                    </a:p>
                    <a:p>
                      <a:pPr marL="285750" indent="-285750" algn="l">
                        <a:lnSpc>
                          <a:spcPct val="150000"/>
                        </a:lnSpc>
                        <a:spcAft>
                          <a:spcPts val="300"/>
                        </a:spcAft>
                        <a:buFont typeface="Arial" panose="020B0604020202020204" pitchFamily="34" charset="0"/>
                        <a:buChar char="•"/>
                      </a:pPr>
                      <a:r>
                        <a:rPr lang="en-ZA" sz="1400" u="sng" dirty="0" smtClean="0">
                          <a:effectLst/>
                        </a:rPr>
                        <a:t>201 </a:t>
                      </a:r>
                      <a:r>
                        <a:rPr lang="en-ZA" sz="1400" u="sng" dirty="0">
                          <a:effectLst/>
                        </a:rPr>
                        <a:t>Processed Meat Products </a:t>
                      </a:r>
                      <a:endParaRPr lang="en-ZA" sz="1400" dirty="0">
                        <a:effectLst/>
                      </a:endParaRPr>
                    </a:p>
                    <a:p>
                      <a:pPr marL="0" lvl="0" indent="0" algn="l">
                        <a:lnSpc>
                          <a:spcPct val="150000"/>
                        </a:lnSpc>
                        <a:buFont typeface="Symbol" panose="05050102010706020507" pitchFamily="18" charset="2"/>
                        <a:buNone/>
                      </a:pPr>
                      <a:r>
                        <a:rPr lang="en-ZA" sz="1400" dirty="0" smtClean="0">
                          <a:effectLst/>
                        </a:rPr>
                        <a:t>August</a:t>
                      </a:r>
                      <a:r>
                        <a:rPr lang="en-ZA" sz="1400" baseline="0" dirty="0" smtClean="0">
                          <a:effectLst/>
                        </a:rPr>
                        <a:t> – December</a:t>
                      </a:r>
                    </a:p>
                    <a:p>
                      <a:pPr marL="285750" lvl="0" indent="-285750" algn="l">
                        <a:lnSpc>
                          <a:spcPct val="150000"/>
                        </a:lnSpc>
                        <a:buFont typeface="Arial" panose="020B0604020202020204" pitchFamily="34" charset="0"/>
                        <a:buChar char="•"/>
                      </a:pPr>
                      <a:r>
                        <a:rPr lang="en-ZA" sz="1400" u="sng" baseline="0" dirty="0" smtClean="0">
                          <a:effectLst/>
                        </a:rPr>
                        <a:t>336 Processed Meat Products </a:t>
                      </a:r>
                      <a:endParaRPr lang="en-ZA" sz="1400" u="sng" dirty="0">
                        <a:effectLst/>
                      </a:endParaRPr>
                    </a:p>
                    <a:p>
                      <a:pPr marL="0" lvl="0" indent="0" algn="l">
                        <a:lnSpc>
                          <a:spcPct val="150000"/>
                        </a:lnSpc>
                        <a:buFont typeface="Symbol" panose="05050102010706020507" pitchFamily="18" charset="2"/>
                        <a:buNone/>
                      </a:pPr>
                      <a:endParaRPr lang="en-ZA" sz="1400" dirty="0">
                        <a:effectLst/>
                        <a:latin typeface="Arial" panose="020B0604020202020204" pitchFamily="34" charset="0"/>
                        <a:ea typeface="Calibri" panose="020F0502020204030204" pitchFamily="34" charset="0"/>
                      </a:endParaRPr>
                    </a:p>
                    <a:p>
                      <a:pPr algn="l">
                        <a:lnSpc>
                          <a:spcPct val="150000"/>
                        </a:lnSpc>
                        <a:spcAft>
                          <a:spcPts val="300"/>
                        </a:spcAft>
                      </a:pPr>
                      <a:endParaRPr lang="en-ZA" sz="1400" dirty="0">
                        <a:effectLst/>
                      </a:endParaRPr>
                    </a:p>
                    <a:p>
                      <a:pPr algn="l">
                        <a:lnSpc>
                          <a:spcPct val="150000"/>
                        </a:lnSpc>
                        <a:spcAft>
                          <a:spcPts val="300"/>
                        </a:spcAft>
                      </a:pPr>
                      <a:r>
                        <a:rPr lang="en-ZA" sz="1400" dirty="0">
                          <a:effectLst/>
                        </a:rPr>
                        <a:t> </a:t>
                      </a:r>
                      <a:endParaRPr lang="en-ZA" sz="1400" dirty="0">
                        <a:effectLst/>
                        <a:latin typeface="Arial" panose="020B0604020202020204" pitchFamily="34" charset="0"/>
                        <a:ea typeface="Calibri" panose="020F0502020204030204" pitchFamily="34" charset="0"/>
                      </a:endParaRPr>
                    </a:p>
                  </a:txBody>
                  <a:tcPr marL="66393" marR="66393" marT="0" marB="0"/>
                </a:tc>
                <a:extLst>
                  <a:ext uri="{0D108BD9-81ED-4DB2-BD59-A6C34878D82A}">
                    <a16:rowId xmlns:a16="http://schemas.microsoft.com/office/drawing/2014/main" xmlns="" val="1337866556"/>
                  </a:ext>
                </a:extLst>
              </a:tr>
            </a:tbl>
          </a:graphicData>
        </a:graphic>
      </p:graphicFrame>
      <p:sp>
        <p:nvSpPr>
          <p:cNvPr id="4" name="Rectangle 1">
            <a:extLst>
              <a:ext uri="{FF2B5EF4-FFF2-40B4-BE49-F238E27FC236}">
                <a16:creationId xmlns:a16="http://schemas.microsoft.com/office/drawing/2014/main" xmlns="" id="{0A10D190-0668-4DE0-B907-16D32361A320}"/>
              </a:ext>
            </a:extLst>
          </p:cNvPr>
          <p:cNvSpPr>
            <a:spLocks noGrp="1" noChangeArrowheads="1"/>
          </p:cNvSpPr>
          <p:nvPr>
            <p:ph type="body" sz="half" idx="2"/>
          </p:nvPr>
        </p:nvSpPr>
        <p:spPr bwMode="auto">
          <a:xfrm>
            <a:off x="2428875" y="1474569"/>
            <a:ext cx="46863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ZA" altLang="en-US" dirty="0" smtClean="0">
                <a:ea typeface="Calibri" panose="020F0502020204030204" pitchFamily="34" charset="0"/>
                <a:cs typeface="Arial" panose="020B0604020202020204" pitchFamily="34" charset="0"/>
              </a:rPr>
              <a:t> P</a:t>
            </a:r>
            <a:r>
              <a:rPr kumimoji="0" lang="en-ZA" altLang="en-US"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roducts </a:t>
            </a:r>
            <a:r>
              <a:rPr lang="en-ZA" altLang="en-US" dirty="0" smtClean="0">
                <a:ea typeface="Calibri" panose="020F0502020204030204" pitchFamily="34" charset="0"/>
                <a:cs typeface="Arial" panose="020B0604020202020204" pitchFamily="34" charset="0"/>
              </a:rPr>
              <a:t>I</a:t>
            </a:r>
            <a:r>
              <a:rPr kumimoji="0" lang="en-ZA" altLang="en-US"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nspected &amp;</a:t>
            </a:r>
            <a:r>
              <a:rPr kumimoji="0" lang="en-ZA" altLang="en-US" b="0"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Sampling</a:t>
            </a:r>
            <a:r>
              <a:rPr kumimoji="0" lang="en-ZA" altLang="en-US"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ZA" altLang="en-US" dirty="0">
                <a:ea typeface="Calibri" panose="020F0502020204030204" pitchFamily="34" charset="0"/>
                <a:cs typeface="Arial" panose="020B0604020202020204" pitchFamily="34" charset="0"/>
              </a:rPr>
              <a:t>C</a:t>
            </a:r>
            <a:r>
              <a:rPr kumimoji="0" lang="en-ZA" altLang="en-US"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onducted</a:t>
            </a:r>
            <a:r>
              <a:rPr kumimoji="0" lang="en-ZA"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en-ZA" altLang="en-US" sz="2800" b="0" i="0" u="none" strike="noStrike" cap="none" normalizeH="0" baseline="0" dirty="0">
              <a:ln>
                <a:noFill/>
              </a:ln>
              <a:solidFill>
                <a:schemeClr val="tx1"/>
              </a:solidFill>
              <a:effectLst/>
              <a:latin typeface="Arial" panose="020B0604020202020204" pitchFamily="34" charset="0"/>
            </a:endParaRPr>
          </a:p>
        </p:txBody>
      </p:sp>
      <p:pic>
        <p:nvPicPr>
          <p:cNvPr id="12" name="Picture 11" descr="Temp Logo">
            <a:extLst>
              <a:ext uri="{FF2B5EF4-FFF2-40B4-BE49-F238E27FC236}">
                <a16:creationId xmlns:a16="http://schemas.microsoft.com/office/drawing/2014/main" xmlns="" id="{CA42777B-5090-4871-A19B-4E192320381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24902" y="6240283"/>
            <a:ext cx="1267098" cy="617717"/>
          </a:xfrm>
          <a:prstGeom prst="rect">
            <a:avLst/>
          </a:prstGeom>
          <a:noFill/>
          <a:ln>
            <a:noFill/>
          </a:ln>
        </p:spPr>
      </p:pic>
      <p:graphicFrame>
        <p:nvGraphicFramePr>
          <p:cNvPr id="10" name="Chart 9"/>
          <p:cNvGraphicFramePr>
            <a:graphicFrameLocks/>
          </p:cNvGraphicFramePr>
          <p:nvPr>
            <p:extLst>
              <p:ext uri="{D42A27DB-BD31-4B8C-83A1-F6EECF244321}">
                <p14:modId xmlns:p14="http://schemas.microsoft.com/office/powerpoint/2010/main" val="2967665913"/>
              </p:ext>
            </p:extLst>
          </p:nvPr>
        </p:nvGraphicFramePr>
        <p:xfrm>
          <a:off x="7648574" y="2594344"/>
          <a:ext cx="4029075" cy="28814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3344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235161" y="712992"/>
            <a:ext cx="6333712" cy="623454"/>
          </a:xfrm>
        </p:spPr>
        <p:txBody>
          <a:bodyPr>
            <a:noAutofit/>
          </a:bodyPr>
          <a:lstStyle/>
          <a:p>
            <a:pPr algn="ctr"/>
            <a:r>
              <a:rPr lang="en-ZA"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Deviations %</a:t>
            </a:r>
            <a:r>
              <a:rPr lang="en-ZA" sz="40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ZA"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Rectangle 3"/>
          <p:cNvSpPr>
            <a:spLocks noChangeArrowheads="1"/>
          </p:cNvSpPr>
          <p:nvPr/>
        </p:nvSpPr>
        <p:spPr bwMode="auto">
          <a:xfrm>
            <a:off x="0" y="1896"/>
            <a:ext cx="748107" cy="6856104"/>
          </a:xfrm>
          <a:prstGeom prst="rect">
            <a:avLst/>
          </a:prstGeom>
          <a:solidFill>
            <a:srgbClr val="006D86"/>
          </a:solidFill>
          <a:ln w="9525">
            <a:solidFill>
              <a:srgbClr val="006D86"/>
            </a:solidFill>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14" name="Footer Placeholder 8">
            <a:extLst>
              <a:ext uri="{FF2B5EF4-FFF2-40B4-BE49-F238E27FC236}">
                <a16:creationId xmlns:a16="http://schemas.microsoft.com/office/drawing/2014/main" xmlns="" id="{33BC877E-337A-49BD-8C57-724B0F4F34BE}"/>
              </a:ext>
            </a:extLst>
          </p:cNvPr>
          <p:cNvSpPr txBox="1">
            <a:spLocks/>
          </p:cNvSpPr>
          <p:nvPr/>
        </p:nvSpPr>
        <p:spPr>
          <a:xfrm rot="16200000">
            <a:off x="-2462565" y="3450888"/>
            <a:ext cx="5673240" cy="365127"/>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2800" dirty="0">
                <a:solidFill>
                  <a:schemeClr val="bg1"/>
                </a:solidFill>
                <a:latin typeface="Felix Titling" panose="04060505060202020A04" pitchFamily="82" charset="0"/>
              </a:rPr>
              <a:t>food safety Agency </a:t>
            </a:r>
            <a:r>
              <a:rPr lang="en-ZA" sz="2800" dirty="0" err="1">
                <a:solidFill>
                  <a:schemeClr val="bg1"/>
                </a:solidFill>
                <a:latin typeface="Felix Titling" panose="04060505060202020A04" pitchFamily="82" charset="0"/>
              </a:rPr>
              <a:t>pty</a:t>
            </a:r>
            <a:r>
              <a:rPr lang="en-ZA" sz="2800" dirty="0">
                <a:solidFill>
                  <a:schemeClr val="bg1"/>
                </a:solidFill>
                <a:latin typeface="Felix Titling" panose="04060505060202020A04" pitchFamily="82" charset="0"/>
              </a:rPr>
              <a:t> ltd </a:t>
            </a:r>
          </a:p>
        </p:txBody>
      </p:sp>
      <p:pic>
        <p:nvPicPr>
          <p:cNvPr id="15" name="Picture 14" descr="Temp Logo">
            <a:extLst>
              <a:ext uri="{FF2B5EF4-FFF2-40B4-BE49-F238E27FC236}">
                <a16:creationId xmlns:a16="http://schemas.microsoft.com/office/drawing/2014/main" xmlns="" id="{EECAA9C8-F0D7-40F3-AF59-94A8227C0AB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8181" y="6240283"/>
            <a:ext cx="1267098" cy="617717"/>
          </a:xfrm>
          <a:prstGeom prst="rect">
            <a:avLst/>
          </a:prstGeom>
          <a:noFill/>
          <a:ln>
            <a:noFill/>
          </a:ln>
        </p:spPr>
      </p:pic>
      <p:graphicFrame>
        <p:nvGraphicFramePr>
          <p:cNvPr id="10" name="Chart 9"/>
          <p:cNvGraphicFramePr>
            <a:graphicFrameLocks/>
          </p:cNvGraphicFramePr>
          <p:nvPr>
            <p:extLst>
              <p:ext uri="{D42A27DB-BD31-4B8C-83A1-F6EECF244321}">
                <p14:modId xmlns:p14="http://schemas.microsoft.com/office/powerpoint/2010/main" val="2051541146"/>
              </p:ext>
            </p:extLst>
          </p:nvPr>
        </p:nvGraphicFramePr>
        <p:xfrm>
          <a:off x="2519917" y="1584252"/>
          <a:ext cx="8165805" cy="42742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65622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390314" y="310896"/>
            <a:ext cx="9035732" cy="704088"/>
          </a:xfrm>
        </p:spPr>
        <p:txBody>
          <a:bodyPr>
            <a:noAutofit/>
          </a:bodyPr>
          <a:lstStyle/>
          <a:p>
            <a:pPr algn="ctr"/>
            <a:r>
              <a:rPr lang="en-ZA"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Operational matters</a:t>
            </a:r>
          </a:p>
        </p:txBody>
      </p:sp>
      <p:sp>
        <p:nvSpPr>
          <p:cNvPr id="3" name="Text Placeholder 2"/>
          <p:cNvSpPr>
            <a:spLocks noGrp="1"/>
          </p:cNvSpPr>
          <p:nvPr>
            <p:ph type="body" sz="half" idx="2"/>
          </p:nvPr>
        </p:nvSpPr>
        <p:spPr>
          <a:xfrm>
            <a:off x="1086677" y="1186779"/>
            <a:ext cx="8418830" cy="5254312"/>
          </a:xfrm>
        </p:spPr>
        <p:txBody>
          <a:bodyPr>
            <a:normAutofit/>
          </a:bodyPr>
          <a:lstStyle/>
          <a:p>
            <a:pPr lvl="1">
              <a:lnSpc>
                <a:spcPct val="150000"/>
              </a:lnSpc>
            </a:pPr>
            <a:endParaRPr lang="en-ZA" sz="800" dirty="0"/>
          </a:p>
          <a:p>
            <a:pPr marL="285750" indent="-285750">
              <a:lnSpc>
                <a:spcPct val="150000"/>
              </a:lnSpc>
              <a:buFont typeface="Arial" panose="020B0604020202020204" pitchFamily="34" charset="0"/>
              <a:buChar char="•"/>
            </a:pPr>
            <a:r>
              <a:rPr lang="en-ZA" sz="1800" dirty="0"/>
              <a:t>Summary of </a:t>
            </a:r>
            <a:r>
              <a:rPr lang="en-ZA" sz="1800" dirty="0" smtClean="0"/>
              <a:t>deviations</a:t>
            </a:r>
            <a:endParaRPr lang="en-ZA" sz="1800" dirty="0"/>
          </a:p>
          <a:p>
            <a:pPr marL="742950" lvl="1" indent="-285750">
              <a:lnSpc>
                <a:spcPct val="150000"/>
              </a:lnSpc>
              <a:buFont typeface="Wingdings" panose="05000000000000000000" pitchFamily="2" charset="2"/>
              <a:buChar char="ü"/>
            </a:pPr>
            <a:r>
              <a:rPr lang="en-ZA" sz="1800" dirty="0" smtClean="0"/>
              <a:t>Labelling transgressions</a:t>
            </a:r>
          </a:p>
          <a:p>
            <a:pPr marL="742950" lvl="1" indent="-285750">
              <a:lnSpc>
                <a:spcPct val="150000"/>
              </a:lnSpc>
              <a:buFontTx/>
              <a:buChar char="-"/>
            </a:pPr>
            <a:r>
              <a:rPr lang="en-ZA" sz="1800" dirty="0" smtClean="0"/>
              <a:t>No indication of country </a:t>
            </a:r>
            <a:r>
              <a:rPr lang="en-ZA" sz="1800" dirty="0"/>
              <a:t>of </a:t>
            </a:r>
            <a:r>
              <a:rPr lang="en-ZA" sz="1800" dirty="0" smtClean="0"/>
              <a:t>origin on containers/packages;</a:t>
            </a:r>
          </a:p>
          <a:p>
            <a:pPr marL="742950" lvl="1" indent="-285750">
              <a:lnSpc>
                <a:spcPct val="150000"/>
              </a:lnSpc>
              <a:buFontTx/>
              <a:buChar char="-"/>
            </a:pPr>
            <a:r>
              <a:rPr lang="en-ZA" sz="1800" dirty="0" smtClean="0"/>
              <a:t>Use of restricted particulars on containers;</a:t>
            </a:r>
          </a:p>
          <a:p>
            <a:pPr marL="742950" lvl="1" indent="-285750">
              <a:lnSpc>
                <a:spcPct val="150000"/>
              </a:lnSpc>
              <a:buFontTx/>
              <a:buChar char="-"/>
            </a:pPr>
            <a:r>
              <a:rPr lang="en-ZA" sz="1800" dirty="0" smtClean="0"/>
              <a:t>Use of restricted particulars as part of the product name;</a:t>
            </a:r>
          </a:p>
          <a:p>
            <a:pPr marL="742950" lvl="1" indent="-285750">
              <a:lnSpc>
                <a:spcPct val="150000"/>
              </a:lnSpc>
              <a:buFontTx/>
              <a:buChar char="-"/>
            </a:pPr>
            <a:r>
              <a:rPr lang="en-ZA" sz="1800" dirty="0" smtClean="0"/>
              <a:t>Inappropriate product name indicated on containers;</a:t>
            </a:r>
          </a:p>
          <a:p>
            <a:pPr marL="742950" lvl="1" indent="-285750">
              <a:lnSpc>
                <a:spcPct val="150000"/>
              </a:lnSpc>
              <a:buFontTx/>
              <a:buChar char="-"/>
            </a:pPr>
            <a:r>
              <a:rPr lang="en-ZA" sz="1800" dirty="0" smtClean="0"/>
              <a:t>No indication of the manufacturer and use by date;</a:t>
            </a:r>
          </a:p>
          <a:p>
            <a:pPr lvl="1">
              <a:lnSpc>
                <a:spcPct val="150000"/>
              </a:lnSpc>
            </a:pPr>
            <a:endParaRPr lang="en-ZA" sz="1800" dirty="0"/>
          </a:p>
          <a:p>
            <a:pPr marL="742950" lvl="1" indent="-285750">
              <a:lnSpc>
                <a:spcPct val="150000"/>
              </a:lnSpc>
              <a:buFont typeface="Wingdings" panose="05000000000000000000" pitchFamily="2" charset="2"/>
              <a:buChar char="ü"/>
            </a:pPr>
            <a:r>
              <a:rPr lang="en-ZA" sz="1800" dirty="0" smtClean="0"/>
              <a:t>Compositional </a:t>
            </a:r>
            <a:r>
              <a:rPr lang="en-ZA" sz="1800" dirty="0"/>
              <a:t>issues </a:t>
            </a:r>
            <a:endParaRPr lang="en-ZA" sz="1800" dirty="0" smtClean="0"/>
          </a:p>
          <a:p>
            <a:pPr marL="742950" lvl="1" indent="-285750">
              <a:lnSpc>
                <a:spcPct val="150000"/>
              </a:lnSpc>
              <a:buFontTx/>
              <a:buChar char="-"/>
            </a:pPr>
            <a:r>
              <a:rPr lang="en-ZA" sz="1800" dirty="0" smtClean="0"/>
              <a:t>Minimum standards for Total Meat Equivalent (TME) and fat content not met.</a:t>
            </a:r>
          </a:p>
          <a:p>
            <a:pPr lvl="1">
              <a:lnSpc>
                <a:spcPct val="150000"/>
              </a:lnSpc>
            </a:pPr>
            <a:endParaRPr lang="en-ZA" sz="1800" dirty="0"/>
          </a:p>
          <a:p>
            <a:pPr marL="742950" lvl="1" indent="-285750">
              <a:lnSpc>
                <a:spcPct val="150000"/>
              </a:lnSpc>
              <a:buFont typeface="Wingdings" panose="05000000000000000000" pitchFamily="2" charset="2"/>
              <a:buChar char="ü"/>
            </a:pPr>
            <a:endParaRPr lang="en-ZA" dirty="0"/>
          </a:p>
          <a:p>
            <a:pPr marL="742950" lvl="1" indent="-285750">
              <a:lnSpc>
                <a:spcPct val="150000"/>
              </a:lnSpc>
              <a:buFont typeface="Wingdings" panose="05000000000000000000" pitchFamily="2" charset="2"/>
              <a:buChar char="ü"/>
            </a:pPr>
            <a:endParaRPr lang="en-ZA" dirty="0"/>
          </a:p>
        </p:txBody>
      </p:sp>
      <p:sp>
        <p:nvSpPr>
          <p:cNvPr id="5" name="Rectangle 3"/>
          <p:cNvSpPr>
            <a:spLocks noChangeArrowheads="1"/>
          </p:cNvSpPr>
          <p:nvPr/>
        </p:nvSpPr>
        <p:spPr bwMode="auto">
          <a:xfrm>
            <a:off x="-78279" y="0"/>
            <a:ext cx="748107" cy="6856104"/>
          </a:xfrm>
          <a:prstGeom prst="rect">
            <a:avLst/>
          </a:prstGeom>
          <a:solidFill>
            <a:srgbClr val="006D86"/>
          </a:solidFill>
          <a:ln w="9525">
            <a:solidFill>
              <a:srgbClr val="006D86"/>
            </a:solidFill>
            <a:miter lim="800000"/>
            <a:headEnd/>
            <a:tailEnd/>
          </a:ln>
        </p:spPr>
        <p:txBody>
          <a:bodyPr vert="horz" wrap="square" lIns="91440" tIns="45720" rIns="91440" bIns="45720" numCol="1" anchor="t" anchorCtr="0" compatLnSpc="1">
            <a:prstTxWarp prst="textNoShape">
              <a:avLst/>
            </a:prstTxWarp>
          </a:bodyPr>
          <a:lstStyle/>
          <a:p>
            <a:endParaRPr lang="en-ZA"/>
          </a:p>
        </p:txBody>
      </p:sp>
      <p:sp>
        <p:nvSpPr>
          <p:cNvPr id="10" name="Footer Placeholder 8">
            <a:extLst>
              <a:ext uri="{FF2B5EF4-FFF2-40B4-BE49-F238E27FC236}">
                <a16:creationId xmlns:a16="http://schemas.microsoft.com/office/drawing/2014/main" xmlns="" id="{BB362DA5-0E58-4E64-BAC2-94B5FFFD8D4E}"/>
              </a:ext>
            </a:extLst>
          </p:cNvPr>
          <p:cNvSpPr txBox="1">
            <a:spLocks/>
          </p:cNvSpPr>
          <p:nvPr/>
        </p:nvSpPr>
        <p:spPr>
          <a:xfrm rot="16200000">
            <a:off x="-2448074" y="3436397"/>
            <a:ext cx="5644259" cy="365127"/>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2800" dirty="0">
                <a:solidFill>
                  <a:schemeClr val="bg1"/>
                </a:solidFill>
                <a:latin typeface="Felix Titling" panose="04060505060202020A04" pitchFamily="82" charset="0"/>
              </a:rPr>
              <a:t>food safety Agency </a:t>
            </a:r>
            <a:r>
              <a:rPr lang="en-ZA" sz="2800" dirty="0" err="1">
                <a:solidFill>
                  <a:schemeClr val="bg1"/>
                </a:solidFill>
                <a:latin typeface="Felix Titling" panose="04060505060202020A04" pitchFamily="82" charset="0"/>
              </a:rPr>
              <a:t>pty</a:t>
            </a:r>
            <a:r>
              <a:rPr lang="en-ZA" sz="2800" dirty="0">
                <a:solidFill>
                  <a:schemeClr val="bg1"/>
                </a:solidFill>
                <a:latin typeface="Felix Titling" panose="04060505060202020A04" pitchFamily="82" charset="0"/>
              </a:rPr>
              <a:t> ltd </a:t>
            </a:r>
          </a:p>
        </p:txBody>
      </p:sp>
      <p:pic>
        <p:nvPicPr>
          <p:cNvPr id="12" name="Picture 11" descr="Temp Logo">
            <a:extLst>
              <a:ext uri="{FF2B5EF4-FFF2-40B4-BE49-F238E27FC236}">
                <a16:creationId xmlns:a16="http://schemas.microsoft.com/office/drawing/2014/main" xmlns="" id="{C4038BBA-A4A2-4B6C-B4CD-FA2C1DC3CC8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24902" y="6248675"/>
            <a:ext cx="1267098" cy="617717"/>
          </a:xfrm>
          <a:prstGeom prst="rect">
            <a:avLst/>
          </a:prstGeom>
          <a:noFill/>
          <a:ln>
            <a:noFill/>
          </a:ln>
        </p:spPr>
      </p:pic>
    </p:spTree>
    <p:extLst>
      <p:ext uri="{BB962C8B-B14F-4D97-AF65-F5344CB8AC3E}">
        <p14:creationId xmlns:p14="http://schemas.microsoft.com/office/powerpoint/2010/main" val="2614998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3615800" y="265176"/>
            <a:ext cx="3937396" cy="713232"/>
          </a:xfrm>
        </p:spPr>
        <p:txBody>
          <a:bodyPr>
            <a:noAutofit/>
          </a:bodyPr>
          <a:lstStyle/>
          <a:p>
            <a:pPr algn="ctr"/>
            <a:r>
              <a:rPr lang="en-ZA"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Challenges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921288" y="265176"/>
            <a:ext cx="2275012" cy="2101100"/>
          </a:xfrm>
        </p:spPr>
      </p:pic>
      <p:sp>
        <p:nvSpPr>
          <p:cNvPr id="3" name="Text Placeholder 2"/>
          <p:cNvSpPr>
            <a:spLocks noGrp="1"/>
          </p:cNvSpPr>
          <p:nvPr>
            <p:ph type="body" sz="half" idx="2"/>
          </p:nvPr>
        </p:nvSpPr>
        <p:spPr>
          <a:xfrm>
            <a:off x="1261641" y="1111170"/>
            <a:ext cx="9320624" cy="6060388"/>
          </a:xfrm>
        </p:spPr>
        <p:txBody>
          <a:bodyPr>
            <a:normAutofit/>
          </a:bodyPr>
          <a:lstStyle/>
          <a:p>
            <a:pPr marL="342900" indent="-342900" algn="just">
              <a:buFont typeface="Arial" panose="020B0604020202020204" pitchFamily="34" charset="0"/>
              <a:buChar char="•"/>
            </a:pPr>
            <a:r>
              <a:rPr lang="en-ZA" sz="2400" dirty="0" smtClean="0"/>
              <a:t>Facilities not familiar with the published regulation;</a:t>
            </a:r>
          </a:p>
          <a:p>
            <a:pPr marL="342900" indent="-342900" algn="just">
              <a:buFont typeface="Arial" panose="020B0604020202020204" pitchFamily="34" charset="0"/>
              <a:buChar char="•"/>
            </a:pPr>
            <a:r>
              <a:rPr lang="en-ZA" sz="2400" dirty="0"/>
              <a:t>Denial of access </a:t>
            </a:r>
            <a:r>
              <a:rPr lang="en-ZA" sz="2400" dirty="0" smtClean="0"/>
              <a:t>by facilities due to the inspection fees; </a:t>
            </a:r>
          </a:p>
          <a:p>
            <a:pPr marL="342900" indent="-342900" algn="just">
              <a:buFont typeface="Arial" panose="020B0604020202020204" pitchFamily="34" charset="0"/>
              <a:buChar char="•"/>
            </a:pPr>
            <a:r>
              <a:rPr lang="en-ZA" sz="2400" dirty="0" smtClean="0"/>
              <a:t>Refusal of paying the assignee for inspections conducted;</a:t>
            </a:r>
          </a:p>
          <a:p>
            <a:pPr marL="342900" indent="-342900" algn="just">
              <a:buFont typeface="Arial" panose="020B0604020202020204" pitchFamily="34" charset="0"/>
              <a:buChar char="•"/>
            </a:pPr>
            <a:r>
              <a:rPr lang="en-ZA" sz="2400" dirty="0" smtClean="0"/>
              <a:t>Refusal </a:t>
            </a:r>
            <a:r>
              <a:rPr lang="en-ZA" sz="2400" dirty="0"/>
              <a:t>to complete the information </a:t>
            </a:r>
            <a:r>
              <a:rPr lang="en-ZA" sz="2400" dirty="0" smtClean="0"/>
              <a:t>pack prior conducting inspections; </a:t>
            </a:r>
            <a:endParaRPr lang="en-ZA" sz="2400" dirty="0"/>
          </a:p>
          <a:p>
            <a:pPr marL="342900" indent="-342900" algn="just">
              <a:buFont typeface="Arial" panose="020B0604020202020204" pitchFamily="34" charset="0"/>
              <a:buChar char="•"/>
            </a:pPr>
            <a:r>
              <a:rPr lang="en-ZA" sz="2400" dirty="0" smtClean="0"/>
              <a:t>Identification </a:t>
            </a:r>
            <a:r>
              <a:rPr lang="en-ZA" sz="2400" dirty="0"/>
              <a:t>of all the processed meat products producers in South </a:t>
            </a:r>
            <a:r>
              <a:rPr lang="en-ZA" sz="2400" dirty="0" smtClean="0"/>
              <a:t>Africa, both informal and formal sectors; </a:t>
            </a:r>
            <a:endParaRPr lang="en-ZA" sz="2400" dirty="0"/>
          </a:p>
          <a:p>
            <a:pPr marL="342900" indent="-342900" algn="just">
              <a:buFont typeface="Arial" panose="020B0604020202020204" pitchFamily="34" charset="0"/>
              <a:buChar char="•"/>
            </a:pPr>
            <a:r>
              <a:rPr lang="en-ZA" sz="2400" dirty="0" smtClean="0"/>
              <a:t>Verification </a:t>
            </a:r>
            <a:r>
              <a:rPr lang="en-ZA" sz="2400" dirty="0"/>
              <a:t>of recipes and/or ingredient </a:t>
            </a:r>
            <a:r>
              <a:rPr lang="en-ZA" sz="2400" dirty="0" smtClean="0"/>
              <a:t>lists not being conducted in the first year of implementation;</a:t>
            </a:r>
          </a:p>
          <a:p>
            <a:pPr marL="342900" indent="-342900" algn="just">
              <a:buFont typeface="Arial" panose="020B0604020202020204" pitchFamily="34" charset="0"/>
              <a:buChar char="•"/>
            </a:pPr>
            <a:r>
              <a:rPr lang="en-ZA" sz="2400" dirty="0" smtClean="0"/>
              <a:t>Industries not being truthful about the quantity of products produced;</a:t>
            </a:r>
          </a:p>
          <a:p>
            <a:pPr marL="342900" indent="-342900" algn="just">
              <a:buFont typeface="Arial" panose="020B0604020202020204" pitchFamily="34" charset="0"/>
              <a:buChar char="•"/>
            </a:pPr>
            <a:r>
              <a:rPr lang="en-ZA" sz="2400" dirty="0" smtClean="0"/>
              <a:t>Different governmental departments not familiar with the new processed meat product regulation;</a:t>
            </a:r>
          </a:p>
          <a:p>
            <a:pPr marL="342900" indent="-342900" algn="just">
              <a:buFont typeface="Arial" panose="020B0604020202020204" pitchFamily="34" charset="0"/>
              <a:buChar char="•"/>
            </a:pPr>
            <a:r>
              <a:rPr lang="en-ZA" sz="2400" dirty="0" smtClean="0"/>
              <a:t>Access and inspection denied due to </a:t>
            </a:r>
            <a:r>
              <a:rPr lang="en-ZA" sz="2400" dirty="0" err="1" smtClean="0"/>
              <a:t>Covid</a:t>
            </a:r>
            <a:r>
              <a:rPr lang="en-ZA" sz="2400" dirty="0" smtClean="0"/>
              <a:t> – 19</a:t>
            </a:r>
            <a:r>
              <a:rPr lang="en-ZA" sz="2400" dirty="0"/>
              <a:t>.</a:t>
            </a:r>
            <a:endParaRPr lang="en-ZA" sz="2000" dirty="0" smtClean="0"/>
          </a:p>
          <a:p>
            <a:pPr marL="342900" indent="-342900" algn="just">
              <a:buFont typeface="Arial" panose="020B0604020202020204" pitchFamily="34" charset="0"/>
              <a:buChar char="•"/>
            </a:pPr>
            <a:endParaRPr lang="en-ZA" sz="2000" dirty="0" smtClean="0"/>
          </a:p>
          <a:p>
            <a:pPr marL="342900" indent="-342900" algn="just">
              <a:buFont typeface="Arial" panose="020B0604020202020204" pitchFamily="34" charset="0"/>
              <a:buChar char="•"/>
            </a:pPr>
            <a:endParaRPr lang="en-ZA" sz="2000" dirty="0" smtClean="0"/>
          </a:p>
          <a:p>
            <a:endParaRPr lang="en-ZA" sz="2000" dirty="0"/>
          </a:p>
          <a:p>
            <a:endParaRPr lang="en-ZA" sz="2000" dirty="0"/>
          </a:p>
          <a:p>
            <a:pPr algn="just"/>
            <a:endParaRPr lang="en-ZA" sz="2000" dirty="0"/>
          </a:p>
          <a:p>
            <a:pPr marL="342900" indent="-342900" algn="just">
              <a:buFont typeface="Arial" panose="020B0604020202020204" pitchFamily="34" charset="0"/>
              <a:buChar char="•"/>
            </a:pPr>
            <a:endParaRPr lang="en-ZA" sz="2000" dirty="0"/>
          </a:p>
        </p:txBody>
      </p:sp>
      <p:sp>
        <p:nvSpPr>
          <p:cNvPr id="5" name="Rectangle 3"/>
          <p:cNvSpPr>
            <a:spLocks noChangeArrowheads="1"/>
          </p:cNvSpPr>
          <p:nvPr/>
        </p:nvSpPr>
        <p:spPr bwMode="auto">
          <a:xfrm>
            <a:off x="0" y="1896"/>
            <a:ext cx="748107" cy="6856104"/>
          </a:xfrm>
          <a:prstGeom prst="rect">
            <a:avLst/>
          </a:prstGeom>
          <a:solidFill>
            <a:srgbClr val="006D86"/>
          </a:solidFill>
          <a:ln w="9525">
            <a:solidFill>
              <a:srgbClr val="006D86"/>
            </a:solidFill>
            <a:miter lim="800000"/>
            <a:headEnd/>
            <a:tailEnd/>
          </a:ln>
        </p:spPr>
        <p:txBody>
          <a:bodyPr vert="horz" wrap="square" lIns="91440" tIns="45720" rIns="91440" bIns="45720" numCol="1" anchor="t" anchorCtr="0" compatLnSpc="1">
            <a:prstTxWarp prst="textNoShape">
              <a:avLst/>
            </a:prstTxWarp>
          </a:bodyPr>
          <a:lstStyle/>
          <a:p>
            <a:endParaRPr lang="en-ZA"/>
          </a:p>
        </p:txBody>
      </p:sp>
      <p:pic>
        <p:nvPicPr>
          <p:cNvPr id="8" name="Picture 7" descr="Temp Logo">
            <a:extLst>
              <a:ext uri="{FF2B5EF4-FFF2-40B4-BE49-F238E27FC236}">
                <a16:creationId xmlns:a16="http://schemas.microsoft.com/office/drawing/2014/main" xmlns="" id="{08D1DBA5-4A87-417E-8D15-E8F8D30B4DC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40525" y="6240283"/>
            <a:ext cx="1267098" cy="617717"/>
          </a:xfrm>
          <a:prstGeom prst="rect">
            <a:avLst/>
          </a:prstGeom>
          <a:noFill/>
          <a:ln>
            <a:noFill/>
          </a:ln>
        </p:spPr>
      </p:pic>
      <p:sp>
        <p:nvSpPr>
          <p:cNvPr id="9" name="Footer Placeholder 8">
            <a:extLst>
              <a:ext uri="{FF2B5EF4-FFF2-40B4-BE49-F238E27FC236}">
                <a16:creationId xmlns:a16="http://schemas.microsoft.com/office/drawing/2014/main" xmlns="" id="{CECC18B7-CB5E-4679-B7E2-8EEB4619E047}"/>
              </a:ext>
            </a:extLst>
          </p:cNvPr>
          <p:cNvSpPr txBox="1">
            <a:spLocks/>
          </p:cNvSpPr>
          <p:nvPr/>
        </p:nvSpPr>
        <p:spPr>
          <a:xfrm rot="16200000">
            <a:off x="-2427929" y="3416253"/>
            <a:ext cx="5603967" cy="365127"/>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2800" dirty="0">
                <a:solidFill>
                  <a:schemeClr val="bg1"/>
                </a:solidFill>
                <a:latin typeface="Felix Titling" panose="04060505060202020A04" pitchFamily="82" charset="0"/>
              </a:rPr>
              <a:t>food safety Agency </a:t>
            </a:r>
            <a:r>
              <a:rPr lang="en-ZA" sz="2800" dirty="0" err="1">
                <a:solidFill>
                  <a:schemeClr val="bg1"/>
                </a:solidFill>
                <a:latin typeface="Felix Titling" panose="04060505060202020A04" pitchFamily="82" charset="0"/>
              </a:rPr>
              <a:t>pty</a:t>
            </a:r>
            <a:r>
              <a:rPr lang="en-ZA" sz="2800" dirty="0">
                <a:solidFill>
                  <a:schemeClr val="bg1"/>
                </a:solidFill>
                <a:latin typeface="Felix Titling" panose="04060505060202020A04" pitchFamily="82" charset="0"/>
              </a:rPr>
              <a:t> ltd </a:t>
            </a:r>
          </a:p>
        </p:txBody>
      </p:sp>
      <p:sp>
        <p:nvSpPr>
          <p:cNvPr id="10" name="Title 12">
            <a:extLst>
              <a:ext uri="{FF2B5EF4-FFF2-40B4-BE49-F238E27FC236}">
                <a16:creationId xmlns:a16="http://schemas.microsoft.com/office/drawing/2014/main" xmlns="" id="{74D83C92-2FE2-4634-ACD3-CF7D4E768863}"/>
              </a:ext>
            </a:extLst>
          </p:cNvPr>
          <p:cNvSpPr txBox="1">
            <a:spLocks/>
          </p:cNvSpPr>
          <p:nvPr/>
        </p:nvSpPr>
        <p:spPr>
          <a:xfrm>
            <a:off x="3684156" y="4641447"/>
            <a:ext cx="4833318" cy="625033"/>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endParaRPr lang="en-US" sz="40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9738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4264</TotalTime>
  <Words>1167</Words>
  <Application>Microsoft Office PowerPoint</Application>
  <PresentationFormat>Widescreen</PresentationFormat>
  <Paragraphs>157</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Arial Black</vt:lpstr>
      <vt:lpstr>Calibri</vt:lpstr>
      <vt:lpstr>Calibri Light</vt:lpstr>
      <vt:lpstr>Felix Titling</vt:lpstr>
      <vt:lpstr>Symbol</vt:lpstr>
      <vt:lpstr>Wingdings</vt:lpstr>
      <vt:lpstr>Office Theme</vt:lpstr>
      <vt:lpstr>AGRICULTURAL PRODUCTS STANDARD ACT (No 119 of 1990)  PROCESSED MEAT PRODUCT ASSIGNEE FEEDBACK -  SAMPA’S AGM MEETNG 05 May 2021 </vt:lpstr>
      <vt:lpstr>Contents</vt:lpstr>
      <vt:lpstr>Introduction</vt:lpstr>
      <vt:lpstr>CONTINUATION…</vt:lpstr>
      <vt:lpstr> Foot Print</vt:lpstr>
      <vt:lpstr>Inspections per commodity</vt:lpstr>
      <vt:lpstr>Deviations % </vt:lpstr>
      <vt:lpstr>Operational matters</vt:lpstr>
      <vt:lpstr>Challenges</vt:lpstr>
      <vt:lpstr>Successors</vt:lpstr>
      <vt:lpstr>Inspection Capacity Training</vt:lpstr>
      <vt:lpstr> Inspection Capacity Training</vt:lpstr>
      <vt:lpstr>Inspection Process</vt:lpstr>
      <vt:lpstr>Sampling Process</vt:lpstr>
      <vt:lpstr>Laboratory Services </vt:lpstr>
      <vt:lpstr>Way Forward</vt:lpstr>
      <vt:lpstr>Conclusion</vt:lpstr>
      <vt:lpstr>Continuation…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SAMPA</cp:lastModifiedBy>
  <cp:revision>299</cp:revision>
  <cp:lastPrinted>2019-07-29T06:47:58Z</cp:lastPrinted>
  <dcterms:created xsi:type="dcterms:W3CDTF">2018-10-02T07:44:18Z</dcterms:created>
  <dcterms:modified xsi:type="dcterms:W3CDTF">2021-05-14T10:08:38Z</dcterms:modified>
</cp:coreProperties>
</file>