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64" r:id="rId4"/>
    <p:sldId id="265" r:id="rId5"/>
    <p:sldId id="266" r:id="rId6"/>
    <p:sldId id="262" r:id="rId7"/>
    <p:sldId id="260" r:id="rId8"/>
    <p:sldId id="259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TME Test</a:t>
            </a:r>
            <a:r>
              <a:rPr lang="en-US" b="1" baseline="0" dirty="0" smtClean="0"/>
              <a:t> results for </a:t>
            </a:r>
            <a:r>
              <a:rPr lang="en-US" b="1" baseline="0" dirty="0" smtClean="0"/>
              <a:t>June</a:t>
            </a:r>
            <a:r>
              <a:rPr lang="en-US" b="1" dirty="0" smtClean="0"/>
              <a:t> </a:t>
            </a:r>
            <a:r>
              <a:rPr lang="en-US" b="1" dirty="0" smtClean="0"/>
              <a:t>2019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Planned Tests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12</c:v>
                </c:pt>
                <c:pt idx="4">
                  <c:v>0</c:v>
                </c:pt>
                <c:pt idx="5">
                  <c:v>6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6</c:v>
                </c:pt>
                <c:pt idx="6">
                  <c:v>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5</c:v>
                </c:pt>
                <c:pt idx="4">
                  <c:v>0</c:v>
                </c:pt>
                <c:pt idx="5">
                  <c:v>6</c:v>
                </c:pt>
                <c:pt idx="6">
                  <c:v>21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Failed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2094496"/>
        <c:axId val="572096064"/>
      </c:barChart>
      <c:catAx>
        <c:axId val="57209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096064"/>
        <c:crosses val="autoZero"/>
        <c:auto val="1"/>
        <c:lblAlgn val="ctr"/>
        <c:lblOffset val="100"/>
        <c:noMultiLvlLbl val="0"/>
      </c:catAx>
      <c:valAx>
        <c:axId val="572096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2094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>
                <a:effectLst/>
              </a:rPr>
              <a:t>TME Test results for July 2019</a:t>
            </a:r>
            <a:endParaRPr lang="en-US" dirty="0" smtClean="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endParaRPr lang="en-US" dirty="0"/>
          </a:p>
        </c:rich>
      </c:tx>
      <c:layout>
        <c:manualLayout>
          <c:xMode val="edge"/>
          <c:yMode val="edge"/>
          <c:x val="0.3635808703259919"/>
          <c:y val="2.45579567779960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62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5934135950397503E-2"/>
          <c:y val="9.780950760329811E-2"/>
          <c:w val="0.94715765148921605"/>
          <c:h val="0.74700431601256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Planned tests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21</c:v>
                </c:pt>
                <c:pt idx="1">
                  <c:v>0</c:v>
                </c:pt>
                <c:pt idx="2">
                  <c:v>4</c:v>
                </c:pt>
                <c:pt idx="3">
                  <c:v>8</c:v>
                </c:pt>
                <c:pt idx="4">
                  <c:v>0</c:v>
                </c:pt>
                <c:pt idx="5">
                  <c:v>6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15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0</c:v>
                </c:pt>
                <c:pt idx="5">
                  <c:v>6</c:v>
                </c:pt>
                <c:pt idx="6">
                  <c:v>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15</c:v>
                </c:pt>
                <c:pt idx="1">
                  <c:v>0</c:v>
                </c:pt>
                <c:pt idx="2">
                  <c:v>2</c:v>
                </c:pt>
                <c:pt idx="3">
                  <c:v>6</c:v>
                </c:pt>
                <c:pt idx="4">
                  <c:v>0</c:v>
                </c:pt>
                <c:pt idx="5">
                  <c:v>6</c:v>
                </c:pt>
                <c:pt idx="6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Failed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408896"/>
        <c:axId val="448412032"/>
      </c:barChart>
      <c:catAx>
        <c:axId val="44840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412032"/>
        <c:crosses val="autoZero"/>
        <c:auto val="1"/>
        <c:lblAlgn val="ctr"/>
        <c:lblOffset val="100"/>
        <c:noMultiLvlLbl val="0"/>
      </c:catAx>
      <c:valAx>
        <c:axId val="44841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408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TME Test</a:t>
            </a:r>
            <a:r>
              <a:rPr lang="en-US" b="1" baseline="0" dirty="0" smtClean="0"/>
              <a:t> results for </a:t>
            </a:r>
            <a:r>
              <a:rPr lang="en-US" b="1" baseline="0" dirty="0" smtClean="0"/>
              <a:t>August</a:t>
            </a:r>
            <a:r>
              <a:rPr lang="en-US" b="1" dirty="0" smtClean="0"/>
              <a:t> </a:t>
            </a:r>
            <a:r>
              <a:rPr lang="en-US" b="1" dirty="0" smtClean="0"/>
              <a:t>2019</a:t>
            </a:r>
            <a:endParaRPr lang="en-US" b="1" dirty="0"/>
          </a:p>
        </c:rich>
      </c:tx>
      <c:layout>
        <c:manualLayout>
          <c:xMode val="edge"/>
          <c:yMode val="edge"/>
          <c:x val="0.35900661873787509"/>
          <c:y val="1.43678160919540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Planned Tests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11</c:v>
                </c:pt>
                <c:pt idx="1">
                  <c:v>0</c:v>
                </c:pt>
                <c:pt idx="2">
                  <c:v>0</c:v>
                </c:pt>
                <c:pt idx="3">
                  <c:v>14</c:v>
                </c:pt>
                <c:pt idx="4">
                  <c:v>12</c:v>
                </c:pt>
                <c:pt idx="5">
                  <c:v>9</c:v>
                </c:pt>
                <c:pt idx="6">
                  <c:v>44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7</c:v>
                </c:pt>
                <c:pt idx="5">
                  <c:v>5</c:v>
                </c:pt>
                <c:pt idx="6">
                  <c:v>31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8</c:v>
                </c:pt>
                <c:pt idx="1">
                  <c:v>0</c:v>
                </c:pt>
                <c:pt idx="2">
                  <c:v>0</c:v>
                </c:pt>
                <c:pt idx="3">
                  <c:v>11</c:v>
                </c:pt>
                <c:pt idx="4">
                  <c:v>7</c:v>
                </c:pt>
                <c:pt idx="5">
                  <c:v>5</c:v>
                </c:pt>
                <c:pt idx="6">
                  <c:v>31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Failed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2163912"/>
        <c:axId val="442164304"/>
      </c:barChart>
      <c:catAx>
        <c:axId val="442163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164304"/>
        <c:crosses val="autoZero"/>
        <c:auto val="1"/>
        <c:lblAlgn val="ctr"/>
        <c:lblOffset val="100"/>
        <c:noMultiLvlLbl val="0"/>
      </c:catAx>
      <c:valAx>
        <c:axId val="442164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2163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TME Test</a:t>
            </a:r>
            <a:r>
              <a:rPr lang="en-US" b="1" baseline="0" dirty="0" smtClean="0"/>
              <a:t> results for </a:t>
            </a:r>
            <a:r>
              <a:rPr lang="en-US" b="1" dirty="0" smtClean="0"/>
              <a:t>September 2019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Planned Tests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14</c:v>
                </c:pt>
                <c:pt idx="1">
                  <c:v>3</c:v>
                </c:pt>
                <c:pt idx="2">
                  <c:v>4</c:v>
                </c:pt>
                <c:pt idx="3">
                  <c:v>8</c:v>
                </c:pt>
                <c:pt idx="4">
                  <c:v>0</c:v>
                </c:pt>
                <c:pt idx="5">
                  <c:v>4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 Tested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3</c:v>
                </c:pt>
                <c:pt idx="3">
                  <c:v>7</c:v>
                </c:pt>
                <c:pt idx="4">
                  <c:v>0</c:v>
                </c:pt>
                <c:pt idx="5">
                  <c:v>4</c:v>
                </c:pt>
                <c:pt idx="6">
                  <c:v>22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Passed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Sheet1!$D$2:$D$8</c:f>
              <c:numCache>
                <c:formatCode>General</c:formatCode>
                <c:ptCount val="7"/>
                <c:pt idx="0">
                  <c:v>7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4</c:v>
                </c:pt>
                <c:pt idx="6">
                  <c:v>20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Failed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Gauteng</c:v>
                </c:pt>
                <c:pt idx="1">
                  <c:v>Limpopo</c:v>
                </c:pt>
                <c:pt idx="2">
                  <c:v>Free State</c:v>
                </c:pt>
                <c:pt idx="3">
                  <c:v>Western Cape</c:v>
                </c:pt>
                <c:pt idx="4">
                  <c:v>Eastern Cape</c:v>
                </c:pt>
                <c:pt idx="5">
                  <c:v>Kzn</c:v>
                </c:pt>
                <c:pt idx="6">
                  <c:v>Total 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397528"/>
        <c:axId val="448400272"/>
      </c:barChart>
      <c:catAx>
        <c:axId val="448397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400272"/>
        <c:crosses val="autoZero"/>
        <c:auto val="1"/>
        <c:lblAlgn val="ctr"/>
        <c:lblOffset val="100"/>
        <c:noMultiLvlLbl val="0"/>
      </c:catAx>
      <c:valAx>
        <c:axId val="448400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8397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5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4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44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357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4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0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391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89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33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6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6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44203-5B44-4C9D-9637-B7929F52AD76}" type="datetimeFigureOut">
              <a:rPr lang="en-US" smtClean="0"/>
              <a:t>10/11/2019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49E61-EE2A-402E-8014-A3D2DBA44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8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2kOn-_2ZTQ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Why does SAMPA do TME tests?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SAMPA started testing TME in order to ensure that consumers where getting quality products that met a minimum standard of quality</a:t>
            </a:r>
          </a:p>
          <a:p>
            <a:r>
              <a:rPr lang="en-US" dirty="0" smtClean="0"/>
              <a:t>Government regulators have never had the capacity to test quality parameters in Processed Meat Products, SAMPA members decided to self fund a program of testing to ensure only quality products get sold to consumers</a:t>
            </a:r>
          </a:p>
          <a:p>
            <a:r>
              <a:rPr lang="en-US" dirty="0" smtClean="0"/>
              <a:t>SAMPA spends over R 250 000 per annum on this voluntary testing program each year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1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TME  and why 60% 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Meat Equivalent is a measure of product quality and the minimum TME % is defined in SANS 885</a:t>
            </a:r>
          </a:p>
          <a:p>
            <a:r>
              <a:rPr lang="en-US" dirty="0" smtClean="0"/>
              <a:t>Where do I find the regulation?</a:t>
            </a:r>
          </a:p>
          <a:p>
            <a:r>
              <a:rPr lang="en-US" dirty="0" smtClean="0"/>
              <a:t>SANS 885: 2011 Edition 3 – page 27 Table 2 – Class 6 </a:t>
            </a:r>
            <a:br>
              <a:rPr lang="en-US" dirty="0" smtClean="0"/>
            </a:br>
            <a:r>
              <a:rPr lang="en-US" dirty="0" smtClean="0"/>
              <a:t>6.1 , 6.2, 6.3 refers Total Meat Equivalent Minimum Percentage= 60</a:t>
            </a:r>
          </a:p>
          <a:p>
            <a:r>
              <a:rPr lang="en-US" dirty="0" smtClean="0"/>
              <a:t>Table 2 – Class 7 - </a:t>
            </a:r>
            <a:r>
              <a:rPr lang="en-US" dirty="0" smtClean="0"/>
              <a:t>Total Meat Equivalent Minimum Percentage= 60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9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Who does the TME testing and how?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Testing is conducted by Food Consulting Services at their Johannesburg laboratories</a:t>
            </a:r>
          </a:p>
          <a:p>
            <a:r>
              <a:rPr lang="en-US" dirty="0" smtClean="0"/>
              <a:t>FCS is an independent company , who collect samples  countrywide and do TME testing on behalf of SAMPA each month</a:t>
            </a:r>
          </a:p>
          <a:p>
            <a:r>
              <a:rPr lang="en-US" dirty="0" smtClean="0"/>
              <a:t>FCS use SAMPA’s </a:t>
            </a:r>
            <a:r>
              <a:rPr lang="en-US" dirty="0" err="1" smtClean="0"/>
              <a:t>Perten</a:t>
            </a:r>
            <a:r>
              <a:rPr lang="en-US" dirty="0" smtClean="0"/>
              <a:t> 7250  </a:t>
            </a:r>
            <a:r>
              <a:rPr lang="en-US" b="1" dirty="0" smtClean="0"/>
              <a:t>Near-infrared</a:t>
            </a:r>
            <a:r>
              <a:rPr lang="en-US" dirty="0"/>
              <a:t> Spectroscopy (</a:t>
            </a:r>
            <a:r>
              <a:rPr lang="en-US" b="1" dirty="0"/>
              <a:t>NIR</a:t>
            </a:r>
            <a:r>
              <a:rPr lang="en-US" dirty="0"/>
              <a:t>)</a:t>
            </a:r>
            <a:r>
              <a:rPr lang="en-US" dirty="0" smtClean="0"/>
              <a:t>machine – click on link below to see a video of how the </a:t>
            </a:r>
            <a:r>
              <a:rPr lang="en-US" dirty="0" err="1" smtClean="0"/>
              <a:t>Perten</a:t>
            </a:r>
            <a:r>
              <a:rPr lang="en-US" dirty="0" smtClean="0"/>
              <a:t> works</a:t>
            </a:r>
          </a:p>
          <a:p>
            <a:r>
              <a:rPr lang="en-US" dirty="0" smtClean="0">
                <a:hlinkClick r:id="rId2"/>
              </a:rPr>
              <a:t>https://youtu.be/d2kOn-_2ZTQ</a:t>
            </a:r>
            <a:endParaRPr lang="en-US" dirty="0" smtClean="0"/>
          </a:p>
          <a:p>
            <a:r>
              <a:rPr lang="en-US" b="1" dirty="0"/>
              <a:t>NIR technology</a:t>
            </a:r>
            <a:r>
              <a:rPr lang="en-US" dirty="0"/>
              <a:t> for routine analysis of food and agricultural products. </a:t>
            </a:r>
            <a:r>
              <a:rPr lang="en-US" b="1" dirty="0"/>
              <a:t>Near Infrared</a:t>
            </a:r>
            <a:r>
              <a:rPr lang="en-US" dirty="0"/>
              <a:t> (</a:t>
            </a:r>
            <a:r>
              <a:rPr lang="en-US" b="1" dirty="0"/>
              <a:t>NIR</a:t>
            </a:r>
            <a:r>
              <a:rPr lang="en-US" dirty="0"/>
              <a:t>) analysis is a spectroscopic technique that makes use of the naturally occurring electromagnetic spectrum. The </a:t>
            </a:r>
            <a:r>
              <a:rPr lang="en-US" b="1" dirty="0"/>
              <a:t>NIR</a:t>
            </a:r>
            <a:r>
              <a:rPr lang="en-US" dirty="0"/>
              <a:t> region is the area of the spectrum defined by wavelengths between 700nm and 2500nm.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1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does SAMPA decide what products to test and when?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SAMPA provides a sampling schedule to FCS our partners, which covers all provinces on a rolling 12 months schedule</a:t>
            </a:r>
          </a:p>
          <a:p>
            <a:r>
              <a:rPr lang="en-US" dirty="0" smtClean="0"/>
              <a:t>Product and brands are randomly chosen based on their regional and  national footprint , including Private Label brands </a:t>
            </a:r>
          </a:p>
          <a:p>
            <a:r>
              <a:rPr lang="en-US" dirty="0" smtClean="0"/>
              <a:t>Results are confidential and detailed results will not be shared with the industry</a:t>
            </a:r>
          </a:p>
          <a:p>
            <a:r>
              <a:rPr lang="en-US" dirty="0" smtClean="0"/>
              <a:t>Products that are found to be below the required minimum as per SANS 885 will be dealt with directly by the SAMPA CEO and vendor concerned</a:t>
            </a:r>
          </a:p>
          <a:p>
            <a:r>
              <a:rPr lang="en-US" dirty="0" smtClean="0"/>
              <a:t>Non Compliant products are retested within 30 days of the failed test to ensure compliance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to read the TME graphs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Planned Tests = the total number of samples SAMPA has asked to be tested </a:t>
            </a:r>
          </a:p>
          <a:p>
            <a:r>
              <a:rPr lang="en-US" dirty="0" smtClean="0"/>
              <a:t>Actual Tested = the total available samples of the planned product range, available when the FCS team drew samples ( FCS cannot go back to a store repeatedly, therefore a 100% of the samples are not always available on the day)</a:t>
            </a:r>
          </a:p>
          <a:p>
            <a:r>
              <a:rPr lang="en-US" dirty="0" smtClean="0"/>
              <a:t>Passed = TME &gt; 60%</a:t>
            </a:r>
          </a:p>
          <a:p>
            <a:r>
              <a:rPr lang="en-US" dirty="0" smtClean="0"/>
              <a:t>Failed = TME &lt; 60 %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5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SAMPA  Total Meat Equivalent Tests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2248746"/>
              </p:ext>
            </p:extLst>
          </p:nvPr>
        </p:nvGraphicFramePr>
        <p:xfrm>
          <a:off x="695960" y="1148080"/>
          <a:ext cx="10515600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4161"/>
            <a:ext cx="10515600" cy="1036319"/>
          </a:xfrm>
        </p:spPr>
        <p:txBody>
          <a:bodyPr/>
          <a:lstStyle/>
          <a:p>
            <a:pPr algn="ctr"/>
            <a:r>
              <a:rPr lang="en-US" b="1" dirty="0" smtClean="0"/>
              <a:t>SAMPA  Total Meat Equivalent Tests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61383"/>
              </p:ext>
            </p:extLst>
          </p:nvPr>
        </p:nvGraphicFramePr>
        <p:xfrm>
          <a:off x="838200" y="1381760"/>
          <a:ext cx="10515600" cy="517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993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SAMPA  Total Meat Equivalent Tests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128771"/>
              </p:ext>
            </p:extLst>
          </p:nvPr>
        </p:nvGraphicFramePr>
        <p:xfrm>
          <a:off x="695960" y="1148080"/>
          <a:ext cx="10515600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17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SAMPA  Total Meat Equivalent Tests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449538"/>
              </p:ext>
            </p:extLst>
          </p:nvPr>
        </p:nvGraphicFramePr>
        <p:xfrm>
          <a:off x="695960" y="1148080"/>
          <a:ext cx="10515600" cy="530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233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395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Why does SAMPA do TME tests?</vt:lpstr>
      <vt:lpstr>What is TME  and why 60% ?</vt:lpstr>
      <vt:lpstr>Who does the TME testing and how?</vt:lpstr>
      <vt:lpstr>How does SAMPA decide what products to test and when?</vt:lpstr>
      <vt:lpstr>How to read the TME graphs</vt:lpstr>
      <vt:lpstr>SAMPA  Total Meat Equivalent Tests  </vt:lpstr>
      <vt:lpstr>SAMPA  Total Meat Equivalent Tests</vt:lpstr>
      <vt:lpstr>SAMPA  Total Meat Equivalent Tests  </vt:lpstr>
      <vt:lpstr>SAMPA  Total Meat Equivalent Tests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TME Tests</dc:title>
  <dc:creator>SAMPA</dc:creator>
  <cp:lastModifiedBy>SAMPA</cp:lastModifiedBy>
  <cp:revision>17</cp:revision>
  <dcterms:created xsi:type="dcterms:W3CDTF">2019-10-11T09:04:08Z</dcterms:created>
  <dcterms:modified xsi:type="dcterms:W3CDTF">2019-10-11T10:44:59Z</dcterms:modified>
</cp:coreProperties>
</file>